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797675"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661E6DE-0650-4D62-9B96-54264638A909}" type="datetimeFigureOut">
              <a:rPr lang="tr-TR" smtClean="0"/>
              <a:t>11.06.2021</a:t>
            </a:fld>
            <a:endParaRPr lang="tr-TR"/>
          </a:p>
        </p:txBody>
      </p:sp>
      <p:sp>
        <p:nvSpPr>
          <p:cNvPr id="4" name="Slayt Görüntüsü Yer Tutucusu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74FAE10-B637-4540-BAD5-5A17824536BB}" type="slidenum">
              <a:rPr lang="tr-TR" smtClean="0"/>
              <a:t>‹#›</a:t>
            </a:fld>
            <a:endParaRPr lang="tr-TR"/>
          </a:p>
        </p:txBody>
      </p:sp>
    </p:spTree>
    <p:extLst>
      <p:ext uri="{BB962C8B-B14F-4D97-AF65-F5344CB8AC3E}">
        <p14:creationId xmlns:p14="http://schemas.microsoft.com/office/powerpoint/2010/main" val="220138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74FAE10-B637-4540-BAD5-5A17824536BB}" type="slidenum">
              <a:rPr lang="tr-TR" smtClean="0"/>
              <a:t>4</a:t>
            </a:fld>
            <a:endParaRPr lang="tr-TR"/>
          </a:p>
        </p:txBody>
      </p:sp>
    </p:spTree>
    <p:extLst>
      <p:ext uri="{BB962C8B-B14F-4D97-AF65-F5344CB8AC3E}">
        <p14:creationId xmlns:p14="http://schemas.microsoft.com/office/powerpoint/2010/main" val="183002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AE02E5B-545A-401A-A7E8-458657976A4F}" type="datetimeFigureOut">
              <a:rPr lang="tr-TR" smtClean="0"/>
              <a:t>11.06.2021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350404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AE02E5B-545A-401A-A7E8-458657976A4F}" type="datetimeFigureOut">
              <a:rPr lang="tr-TR" smtClean="0"/>
              <a:t>11.06.2021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22373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AE02E5B-545A-401A-A7E8-458657976A4F}" type="datetimeFigureOut">
              <a:rPr lang="tr-TR" smtClean="0"/>
              <a:t>11.06.2021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66C2DD-88DD-4C13-B9AA-60362081CEBA}"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005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AE02E5B-545A-401A-A7E8-458657976A4F}" type="datetimeFigureOut">
              <a:rPr lang="tr-TR" smtClean="0"/>
              <a:t>11.06.2021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62733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AE02E5B-545A-401A-A7E8-458657976A4F}" type="datetimeFigureOut">
              <a:rPr lang="tr-TR" smtClean="0"/>
              <a:t>11.06.2021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66C2DD-88DD-4C13-B9AA-60362081CEBA}"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498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AE02E5B-545A-401A-A7E8-458657976A4F}" type="datetimeFigureOut">
              <a:rPr lang="tr-TR" smtClean="0"/>
              <a:t>11.06.2021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391995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02E5B-545A-401A-A7E8-458657976A4F}" type="datetimeFigureOut">
              <a:rPr lang="tr-TR" smtClean="0"/>
              <a:t>11.06.2021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149815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02E5B-545A-401A-A7E8-458657976A4F}" type="datetimeFigureOut">
              <a:rPr lang="tr-TR" smtClean="0"/>
              <a:t>11.06.2021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104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02E5B-545A-401A-A7E8-458657976A4F}" type="datetimeFigureOut">
              <a:rPr lang="tr-TR" smtClean="0"/>
              <a:t>11.06.2021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49414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AE02E5B-545A-401A-A7E8-458657976A4F}" type="datetimeFigureOut">
              <a:rPr lang="tr-TR" smtClean="0"/>
              <a:t>11.06.2021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296339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AE02E5B-545A-401A-A7E8-458657976A4F}" type="datetimeFigureOut">
              <a:rPr lang="tr-TR" smtClean="0"/>
              <a:t>11.06.2021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98756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AE02E5B-545A-401A-A7E8-458657976A4F}" type="datetimeFigureOut">
              <a:rPr lang="tr-TR" smtClean="0"/>
              <a:t>11.06.2021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313107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AE02E5B-545A-401A-A7E8-458657976A4F}" type="datetimeFigureOut">
              <a:rPr lang="tr-TR" smtClean="0"/>
              <a:t>11.06.2021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204199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02E5B-545A-401A-A7E8-458657976A4F}" type="datetimeFigureOut">
              <a:rPr lang="tr-TR" smtClean="0"/>
              <a:t>11.06.2021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370351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E02E5B-545A-401A-A7E8-458657976A4F}" type="datetimeFigureOut">
              <a:rPr lang="tr-TR" smtClean="0"/>
              <a:t>11.06.2021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78464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E02E5B-545A-401A-A7E8-458657976A4F}" type="datetimeFigureOut">
              <a:rPr lang="tr-TR" smtClean="0"/>
              <a:t>11.06.2021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66C2DD-88DD-4C13-B9AA-60362081CEBA}" type="slidenum">
              <a:rPr lang="tr-TR" smtClean="0"/>
              <a:t>‹#›</a:t>
            </a:fld>
            <a:endParaRPr lang="tr-TR"/>
          </a:p>
        </p:txBody>
      </p:sp>
    </p:spTree>
    <p:extLst>
      <p:ext uri="{BB962C8B-B14F-4D97-AF65-F5344CB8AC3E}">
        <p14:creationId xmlns:p14="http://schemas.microsoft.com/office/powerpoint/2010/main" val="43824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20000"/>
            <a:lum/>
          </a:blip>
          <a:srcRect/>
          <a:stretch>
            <a:fillRect l="9000" t="-3000" r="5000" b="-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E02E5B-545A-401A-A7E8-458657976A4F}" type="datetimeFigureOut">
              <a:rPr lang="tr-TR" smtClean="0"/>
              <a:t>11.06.2021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66C2DD-88DD-4C13-B9AA-60362081CEBA}" type="slidenum">
              <a:rPr lang="tr-TR" smtClean="0"/>
              <a:t>‹#›</a:t>
            </a:fld>
            <a:endParaRPr lang="tr-TR"/>
          </a:p>
        </p:txBody>
      </p:sp>
    </p:spTree>
    <p:extLst>
      <p:ext uri="{BB962C8B-B14F-4D97-AF65-F5344CB8AC3E}">
        <p14:creationId xmlns:p14="http://schemas.microsoft.com/office/powerpoint/2010/main" val="42425130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jpeg"/><Relationship Id="rId7"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8.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jpeg"/><Relationship Id="rId7"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png"/><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71599" y="2454442"/>
            <a:ext cx="9448800" cy="1703672"/>
          </a:xfrm>
        </p:spPr>
        <p:txBody>
          <a:bodyPr>
            <a:noAutofit/>
          </a:bodyPr>
          <a:lstStyle/>
          <a:p>
            <a:r>
              <a:rPr lang="en-AU" sz="2800" b="1" dirty="0" err="1"/>
              <a:t>İş</a:t>
            </a:r>
            <a:r>
              <a:rPr lang="en-AU" sz="2800" b="1" dirty="0"/>
              <a:t> </a:t>
            </a:r>
            <a:r>
              <a:rPr lang="en-AU" sz="2800" b="1" dirty="0" err="1"/>
              <a:t>Sağlığı</a:t>
            </a:r>
            <a:r>
              <a:rPr lang="en-AU" sz="2800" b="1" dirty="0"/>
              <a:t> </a:t>
            </a:r>
            <a:r>
              <a:rPr lang="en-AU" sz="2800" b="1" dirty="0" err="1"/>
              <a:t>ve</a:t>
            </a:r>
            <a:r>
              <a:rPr lang="en-AU" sz="2800" b="1" dirty="0"/>
              <a:t> </a:t>
            </a:r>
            <a:r>
              <a:rPr lang="en-AU" sz="2800" b="1" dirty="0" err="1"/>
              <a:t>Güvenliğinin</a:t>
            </a:r>
            <a:r>
              <a:rPr lang="en-AU" sz="2800" b="1" dirty="0"/>
              <a:t> </a:t>
            </a:r>
            <a:r>
              <a:rPr lang="en-AU" sz="2800" b="1" dirty="0" err="1"/>
              <a:t>Geliştirilmesi</a:t>
            </a:r>
            <a:r>
              <a:rPr lang="en-AU" sz="2800" b="1" dirty="0"/>
              <a:t> (IOHS) </a:t>
            </a:r>
            <a:r>
              <a:rPr lang="tr-TR" sz="2800" dirty="0"/>
              <a:t/>
            </a:r>
            <a:br>
              <a:rPr lang="tr-TR" sz="2800" dirty="0"/>
            </a:br>
            <a:r>
              <a:rPr lang="en-AU" sz="2800" b="1" dirty="0" err="1"/>
              <a:t>Hibe</a:t>
            </a:r>
            <a:r>
              <a:rPr lang="en-AU" sz="2800" b="1" dirty="0"/>
              <a:t> </a:t>
            </a:r>
            <a:r>
              <a:rPr lang="en-AU" sz="2800" b="1" dirty="0" err="1"/>
              <a:t>Programı</a:t>
            </a:r>
            <a:r>
              <a:rPr lang="tr-TR" sz="2800" dirty="0"/>
              <a:t/>
            </a:r>
            <a:br>
              <a:rPr lang="tr-TR" sz="2800" dirty="0"/>
            </a:br>
            <a:r>
              <a:rPr lang="tr-TR" sz="2800" dirty="0" smtClean="0"/>
              <a:t/>
            </a:r>
            <a:br>
              <a:rPr lang="tr-TR" sz="2800" dirty="0" smtClean="0"/>
            </a:br>
            <a:r>
              <a:rPr lang="en-AU" sz="2800" b="1" dirty="0" smtClean="0"/>
              <a:t>İSG </a:t>
            </a:r>
            <a:r>
              <a:rPr lang="en-AU" sz="2800" b="1" dirty="0" err="1"/>
              <a:t>Kültürünün</a:t>
            </a:r>
            <a:r>
              <a:rPr lang="en-AU" sz="2800" b="1" dirty="0"/>
              <a:t> </a:t>
            </a:r>
            <a:r>
              <a:rPr lang="en-AU" sz="2800" b="1" dirty="0" err="1"/>
              <a:t>Geliştirilmesi</a:t>
            </a:r>
            <a:r>
              <a:rPr lang="en-AU" sz="2800" b="1" dirty="0"/>
              <a:t> </a:t>
            </a:r>
            <a:r>
              <a:rPr lang="en-AU" sz="2800" b="1" dirty="0" err="1"/>
              <a:t>ile</a:t>
            </a:r>
            <a:r>
              <a:rPr lang="en-AU" sz="2800" b="1" dirty="0"/>
              <a:t> </a:t>
            </a:r>
            <a:r>
              <a:rPr lang="en-AU" sz="2800" b="1" dirty="0" err="1"/>
              <a:t>Güvenli</a:t>
            </a:r>
            <a:r>
              <a:rPr lang="en-AU" sz="2800" b="1" dirty="0"/>
              <a:t> </a:t>
            </a:r>
            <a:r>
              <a:rPr lang="en-AU" sz="2800" b="1" dirty="0" err="1"/>
              <a:t>Geleceğe</a:t>
            </a:r>
            <a:endParaRPr lang="tr-TR" sz="2800" dirty="0"/>
          </a:p>
        </p:txBody>
      </p:sp>
      <p:sp>
        <p:nvSpPr>
          <p:cNvPr id="3" name="Alt Başlık 2"/>
          <p:cNvSpPr>
            <a:spLocks noGrp="1"/>
          </p:cNvSpPr>
          <p:nvPr>
            <p:ph type="subTitle" idx="1"/>
          </p:nvPr>
        </p:nvSpPr>
        <p:spPr>
          <a:xfrm>
            <a:off x="1371599" y="3907634"/>
            <a:ext cx="9448800" cy="685800"/>
          </a:xfrm>
        </p:spPr>
        <p:txBody>
          <a:bodyPr>
            <a:normAutofit fontScale="55000" lnSpcReduction="20000"/>
          </a:bodyPr>
          <a:lstStyle/>
          <a:p>
            <a:pPr algn="ctr"/>
            <a:endParaRPr lang="tr-TR" sz="3200" b="1" dirty="0" smtClean="0"/>
          </a:p>
          <a:p>
            <a:pPr algn="ctr"/>
            <a:r>
              <a:rPr lang="en-AU" sz="3200" b="1" dirty="0" smtClean="0"/>
              <a:t>TRESP1.1OHSMS/P-03/135</a:t>
            </a:r>
            <a:endParaRPr lang="tr-TR" sz="3200"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588" y="516635"/>
            <a:ext cx="3006823" cy="1368000"/>
          </a:xfrm>
          <a:prstGeom prst="rect">
            <a:avLst/>
          </a:prstGeom>
        </p:spPr>
      </p:pic>
      <p:sp>
        <p:nvSpPr>
          <p:cNvPr id="5" name="Metin Kutusu 2"/>
          <p:cNvSpPr txBox="1">
            <a:spLocks noChangeArrowheads="1"/>
          </p:cNvSpPr>
          <p:nvPr/>
        </p:nvSpPr>
        <p:spPr bwMode="auto">
          <a:xfrm>
            <a:off x="4592588" y="1884635"/>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29" y="5690337"/>
            <a:ext cx="1287458" cy="59796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819" y="6198668"/>
            <a:ext cx="876255" cy="468000"/>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8886" y="6198668"/>
            <a:ext cx="728101" cy="43200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912" y="6198668"/>
            <a:ext cx="1048050" cy="43200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7384" y="5780277"/>
            <a:ext cx="1898748" cy="508026"/>
          </a:xfrm>
          <a:prstGeom prst="rect">
            <a:avLst/>
          </a:prstGeom>
        </p:spPr>
      </p:pic>
    </p:spTree>
    <p:extLst>
      <p:ext uri="{BB962C8B-B14F-4D97-AF65-F5344CB8AC3E}">
        <p14:creationId xmlns:p14="http://schemas.microsoft.com/office/powerpoint/2010/main" val="718178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7283" y="1750266"/>
            <a:ext cx="8911687" cy="3861262"/>
          </a:xfrm>
        </p:spPr>
        <p:txBody>
          <a:bodyPr>
            <a:normAutofit fontScale="90000"/>
          </a:bodyPr>
          <a:lstStyle/>
          <a:p>
            <a:r>
              <a:rPr lang="tr-TR" b="1" u="sng" dirty="0" smtClean="0"/>
              <a:t/>
            </a:r>
            <a:br>
              <a:rPr lang="tr-TR" b="1" u="sng" dirty="0" smtClean="0"/>
            </a:br>
            <a:r>
              <a:rPr lang="en-AU" b="1" u="sng" dirty="0" smtClean="0"/>
              <a:t>FAALİYETLER</a:t>
            </a:r>
            <a:r>
              <a:rPr lang="tr-TR" dirty="0"/>
              <a:t/>
            </a:r>
            <a:br>
              <a:rPr lang="tr-TR" dirty="0"/>
            </a:br>
            <a:r>
              <a:rPr lang="tr-TR" dirty="0" smtClean="0"/>
              <a:t>*</a:t>
            </a:r>
            <a:r>
              <a:rPr lang="en-AU" sz="2800" dirty="0" smtClean="0"/>
              <a:t>İSG </a:t>
            </a:r>
            <a:r>
              <a:rPr lang="en-AU" sz="2800" dirty="0" err="1"/>
              <a:t>firması</a:t>
            </a:r>
            <a:r>
              <a:rPr lang="en-AU" sz="2800" dirty="0"/>
              <a:t>- Risk </a:t>
            </a:r>
            <a:r>
              <a:rPr lang="en-AU" sz="2800" dirty="0" err="1"/>
              <a:t>analiz</a:t>
            </a:r>
            <a:r>
              <a:rPr lang="en-AU" sz="2800" dirty="0"/>
              <a:t> </a:t>
            </a:r>
            <a:r>
              <a:rPr lang="en-AU" sz="2800" dirty="0" err="1"/>
              <a:t>raporu</a:t>
            </a:r>
            <a:r>
              <a:rPr lang="en-AU" sz="2800" dirty="0"/>
              <a:t>- 1000 </a:t>
            </a:r>
            <a:r>
              <a:rPr lang="en-AU" sz="2800" dirty="0" err="1"/>
              <a:t>adet</a:t>
            </a:r>
            <a:r>
              <a:rPr lang="tr-TR" sz="2800" dirty="0"/>
              <a:t/>
            </a:r>
            <a:br>
              <a:rPr lang="tr-TR" sz="2800" dirty="0"/>
            </a:br>
            <a:r>
              <a:rPr lang="tr-TR" sz="2800" dirty="0" smtClean="0"/>
              <a:t>*</a:t>
            </a:r>
            <a:r>
              <a:rPr lang="en-AU" sz="2800" dirty="0" smtClean="0"/>
              <a:t>10 </a:t>
            </a:r>
            <a:r>
              <a:rPr lang="en-AU" sz="2800" dirty="0" err="1"/>
              <a:t>firmada</a:t>
            </a:r>
            <a:r>
              <a:rPr lang="en-AU" sz="2800" dirty="0"/>
              <a:t> ISG </a:t>
            </a:r>
            <a:r>
              <a:rPr lang="en-AU" sz="2800" dirty="0" err="1"/>
              <a:t>kurulları</a:t>
            </a:r>
            <a:r>
              <a:rPr lang="en-AU" sz="2800" dirty="0"/>
              <a:t> </a:t>
            </a:r>
            <a:r>
              <a:rPr lang="en-AU" sz="2800" dirty="0" err="1"/>
              <a:t>oluşturulacak</a:t>
            </a:r>
            <a:r>
              <a:rPr lang="tr-TR" sz="2800" dirty="0"/>
              <a:t/>
            </a:r>
            <a:br>
              <a:rPr lang="tr-TR" sz="2800" dirty="0"/>
            </a:br>
            <a:r>
              <a:rPr lang="tr-TR" sz="2800" dirty="0" smtClean="0"/>
              <a:t>*</a:t>
            </a:r>
            <a:r>
              <a:rPr lang="en-AU" sz="2800" dirty="0" smtClean="0"/>
              <a:t>Her </a:t>
            </a:r>
            <a:r>
              <a:rPr lang="en-AU" sz="2800" dirty="0" err="1"/>
              <a:t>firmadan</a:t>
            </a:r>
            <a:r>
              <a:rPr lang="en-AU" sz="2800" dirty="0"/>
              <a:t> 1 </a:t>
            </a:r>
            <a:r>
              <a:rPr lang="en-AU" sz="2800" dirty="0" err="1"/>
              <a:t>kişinin</a:t>
            </a:r>
            <a:r>
              <a:rPr lang="en-AU" sz="2800" dirty="0"/>
              <a:t> </a:t>
            </a:r>
            <a:r>
              <a:rPr lang="en-AU" sz="2800" dirty="0" err="1"/>
              <a:t>katılımıyla</a:t>
            </a:r>
            <a:r>
              <a:rPr lang="en-AU" sz="2800" dirty="0"/>
              <a:t> </a:t>
            </a:r>
            <a:r>
              <a:rPr lang="en-AU" sz="2800" dirty="0" err="1"/>
              <a:t>madencilik</a:t>
            </a:r>
            <a:r>
              <a:rPr lang="en-AU" sz="2800" dirty="0"/>
              <a:t> </a:t>
            </a:r>
            <a:r>
              <a:rPr lang="en-AU" sz="2800" dirty="0" smtClean="0"/>
              <a:t>ISG </a:t>
            </a:r>
            <a:r>
              <a:rPr lang="en-AU" sz="2800" dirty="0" err="1"/>
              <a:t>konseyi</a:t>
            </a:r>
            <a:r>
              <a:rPr lang="en-AU" sz="2800" dirty="0"/>
              <a:t> </a:t>
            </a:r>
            <a:r>
              <a:rPr lang="en-AU" sz="2800" dirty="0" err="1"/>
              <a:t>oluşturulacak</a:t>
            </a:r>
            <a:r>
              <a:rPr lang="tr-TR" sz="2800" dirty="0"/>
              <a:t/>
            </a:r>
            <a:br>
              <a:rPr lang="tr-TR" sz="2800" dirty="0"/>
            </a:br>
            <a:r>
              <a:rPr lang="tr-TR" sz="2800" dirty="0" smtClean="0"/>
              <a:t>*</a:t>
            </a:r>
            <a:r>
              <a:rPr lang="en-AU" sz="2800" dirty="0" err="1" smtClean="0"/>
              <a:t>Konsey</a:t>
            </a:r>
            <a:r>
              <a:rPr lang="en-AU" sz="2800" dirty="0" smtClean="0"/>
              <a:t> </a:t>
            </a:r>
            <a:r>
              <a:rPr lang="en-AU" sz="2800" dirty="0"/>
              <a:t>DİSİAD </a:t>
            </a:r>
            <a:r>
              <a:rPr lang="en-AU" sz="2800" dirty="0" err="1"/>
              <a:t>ve</a:t>
            </a:r>
            <a:r>
              <a:rPr lang="en-AU" sz="2800" dirty="0"/>
              <a:t> DİMAD </a:t>
            </a:r>
            <a:r>
              <a:rPr lang="en-AU" sz="2800" dirty="0" err="1"/>
              <a:t>öncülüğünde</a:t>
            </a:r>
            <a:r>
              <a:rPr lang="en-AU" sz="2800" dirty="0"/>
              <a:t> </a:t>
            </a:r>
            <a:r>
              <a:rPr lang="en-AU" sz="2800" dirty="0" err="1"/>
              <a:t>periyodik</a:t>
            </a:r>
            <a:r>
              <a:rPr lang="en-AU" sz="2800" dirty="0"/>
              <a:t> </a:t>
            </a:r>
            <a:r>
              <a:rPr lang="en-AU" sz="2800" dirty="0" err="1"/>
              <a:t>aralıklarla</a:t>
            </a:r>
            <a:r>
              <a:rPr lang="en-AU" sz="2800" dirty="0"/>
              <a:t> </a:t>
            </a:r>
            <a:r>
              <a:rPr lang="en-AU" sz="2800" dirty="0" err="1"/>
              <a:t>toplanacak</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2369" y="382266"/>
            <a:ext cx="3001513" cy="1368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25" y="5611528"/>
            <a:ext cx="1287458" cy="59796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367" y="5701468"/>
            <a:ext cx="1898748" cy="50802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8072" y="6209494"/>
            <a:ext cx="943659" cy="504000"/>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6305" y="6209494"/>
            <a:ext cx="757881" cy="504000"/>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3125" y="6209494"/>
            <a:ext cx="1310064" cy="504000"/>
          </a:xfrm>
          <a:prstGeom prst="rect">
            <a:avLst/>
          </a:prstGeom>
        </p:spPr>
      </p:pic>
      <p:sp>
        <p:nvSpPr>
          <p:cNvPr id="10" name="Metin Kutusu 2"/>
          <p:cNvSpPr txBox="1">
            <a:spLocks noChangeArrowheads="1"/>
          </p:cNvSpPr>
          <p:nvPr/>
        </p:nvSpPr>
        <p:spPr bwMode="auto">
          <a:xfrm>
            <a:off x="4917060" y="1750266"/>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15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0588" y="2068806"/>
            <a:ext cx="8911687" cy="3185962"/>
          </a:xfrm>
        </p:spPr>
        <p:txBody>
          <a:bodyPr>
            <a:normAutofit fontScale="90000"/>
          </a:bodyPr>
          <a:lstStyle/>
          <a:p>
            <a:pPr lvl="0"/>
            <a:r>
              <a:rPr lang="tr-TR" sz="2700" dirty="0" smtClean="0"/>
              <a:t/>
            </a:r>
            <a:br>
              <a:rPr lang="tr-TR" sz="2700" dirty="0" smtClean="0"/>
            </a:br>
            <a:r>
              <a:rPr lang="tr-TR" sz="2700" dirty="0" smtClean="0"/>
              <a:t/>
            </a:r>
            <a:br>
              <a:rPr lang="tr-TR" sz="2700" dirty="0" smtClean="0"/>
            </a:br>
            <a:r>
              <a:rPr lang="tr-TR" sz="2700" dirty="0" smtClean="0"/>
              <a:t>*</a:t>
            </a:r>
            <a:r>
              <a:rPr lang="en-AU" sz="2200" dirty="0" err="1" smtClean="0"/>
              <a:t>Simulasyon</a:t>
            </a:r>
            <a:r>
              <a:rPr lang="en-AU" sz="2200" dirty="0" smtClean="0"/>
              <a:t> </a:t>
            </a:r>
            <a:r>
              <a:rPr lang="en-AU" sz="2200" dirty="0" err="1"/>
              <a:t>odası</a:t>
            </a:r>
            <a:r>
              <a:rPr lang="en-AU" sz="2200" dirty="0"/>
              <a:t> </a:t>
            </a:r>
            <a:r>
              <a:rPr lang="en-AU" sz="2200" dirty="0" err="1"/>
              <a:t>kurulacak</a:t>
            </a:r>
            <a:r>
              <a:rPr lang="tr-TR" sz="2200" dirty="0"/>
              <a:t/>
            </a:r>
            <a:br>
              <a:rPr lang="tr-TR" sz="2200" dirty="0"/>
            </a:br>
            <a:r>
              <a:rPr lang="tr-TR" sz="2200" dirty="0" smtClean="0"/>
              <a:t>*</a:t>
            </a:r>
            <a:r>
              <a:rPr lang="en-AU" sz="2200" dirty="0" err="1" smtClean="0"/>
              <a:t>Sanal</a:t>
            </a:r>
            <a:r>
              <a:rPr lang="en-AU" sz="2200" dirty="0" smtClean="0"/>
              <a:t> </a:t>
            </a:r>
            <a:r>
              <a:rPr lang="en-AU" sz="2200" dirty="0" err="1"/>
              <a:t>gerçeklik</a:t>
            </a:r>
            <a:r>
              <a:rPr lang="en-AU" sz="2200" dirty="0"/>
              <a:t> </a:t>
            </a:r>
            <a:r>
              <a:rPr lang="en-AU" sz="2200" dirty="0" err="1"/>
              <a:t>uygulamaları</a:t>
            </a:r>
            <a:r>
              <a:rPr lang="en-AU" sz="2200" dirty="0"/>
              <a:t> </a:t>
            </a:r>
            <a:r>
              <a:rPr lang="en-AU" sz="2200" dirty="0" err="1"/>
              <a:t>ile</a:t>
            </a:r>
            <a:r>
              <a:rPr lang="en-AU" sz="2200" dirty="0"/>
              <a:t> </a:t>
            </a:r>
            <a:r>
              <a:rPr lang="en-AU" sz="2200" dirty="0" err="1"/>
              <a:t>sektöre</a:t>
            </a:r>
            <a:r>
              <a:rPr lang="en-AU" sz="2200" dirty="0"/>
              <a:t> </a:t>
            </a:r>
            <a:r>
              <a:rPr lang="en-AU" sz="2200" dirty="0" err="1"/>
              <a:t>özel</a:t>
            </a:r>
            <a:r>
              <a:rPr lang="en-AU" sz="2200" dirty="0"/>
              <a:t> </a:t>
            </a:r>
            <a:r>
              <a:rPr lang="en-AU" sz="2200" dirty="0" err="1"/>
              <a:t>çeşitli</a:t>
            </a:r>
            <a:r>
              <a:rPr lang="en-AU" sz="2200" dirty="0"/>
              <a:t> </a:t>
            </a:r>
            <a:r>
              <a:rPr lang="en-AU" sz="2200" dirty="0" err="1"/>
              <a:t>modellerden</a:t>
            </a:r>
            <a:r>
              <a:rPr lang="en-AU" sz="2200" dirty="0"/>
              <a:t> </a:t>
            </a:r>
            <a:r>
              <a:rPr lang="en-AU" sz="2200" dirty="0" err="1"/>
              <a:t>oluşan</a:t>
            </a:r>
            <a:r>
              <a:rPr lang="en-AU" sz="2200" dirty="0"/>
              <a:t> İSG </a:t>
            </a:r>
            <a:r>
              <a:rPr lang="en-AU" sz="2200" dirty="0" err="1"/>
              <a:t>simülasyonu</a:t>
            </a:r>
            <a:r>
              <a:rPr lang="en-AU" sz="2200" dirty="0"/>
              <a:t> </a:t>
            </a:r>
            <a:r>
              <a:rPr lang="en-AU" sz="2200" dirty="0" err="1"/>
              <a:t>geliştirmek</a:t>
            </a:r>
            <a:r>
              <a:rPr lang="en-AU" sz="2200" dirty="0"/>
              <a:t>, </a:t>
            </a:r>
            <a:r>
              <a:rPr lang="en-AU" sz="2200" dirty="0" err="1"/>
              <a:t>Personelin</a:t>
            </a:r>
            <a:r>
              <a:rPr lang="en-AU" sz="2200" dirty="0"/>
              <a:t> </a:t>
            </a:r>
            <a:r>
              <a:rPr lang="en-AU" sz="2200" dirty="0" err="1"/>
              <a:t>iş</a:t>
            </a:r>
            <a:r>
              <a:rPr lang="en-AU" sz="2200" dirty="0"/>
              <a:t> </a:t>
            </a:r>
            <a:r>
              <a:rPr lang="en-AU" sz="2200" dirty="0" err="1"/>
              <a:t>güvenliği</a:t>
            </a:r>
            <a:r>
              <a:rPr lang="en-AU" sz="2200" dirty="0"/>
              <a:t> </a:t>
            </a:r>
            <a:r>
              <a:rPr lang="en-AU" sz="2200" dirty="0" err="1"/>
              <a:t>eğitimlerinin</a:t>
            </a:r>
            <a:r>
              <a:rPr lang="en-AU" sz="2200" dirty="0"/>
              <a:t> </a:t>
            </a:r>
            <a:r>
              <a:rPr lang="en-AU" sz="2200" dirty="0" err="1"/>
              <a:t>oryantasyonunu</a:t>
            </a:r>
            <a:r>
              <a:rPr lang="en-AU" sz="2200" dirty="0"/>
              <a:t> </a:t>
            </a:r>
            <a:r>
              <a:rPr lang="en-AU" sz="2200" dirty="0" err="1"/>
              <a:t>ve</a:t>
            </a:r>
            <a:r>
              <a:rPr lang="en-AU" sz="2200" dirty="0"/>
              <a:t> </a:t>
            </a:r>
            <a:r>
              <a:rPr lang="en-AU" sz="2200" dirty="0" err="1"/>
              <a:t>ileri</a:t>
            </a:r>
            <a:r>
              <a:rPr lang="en-AU" sz="2200" dirty="0"/>
              <a:t> </a:t>
            </a:r>
            <a:r>
              <a:rPr lang="en-AU" sz="2200" dirty="0" err="1"/>
              <a:t>aşamalarını</a:t>
            </a:r>
            <a:r>
              <a:rPr lang="en-AU" sz="2200" dirty="0"/>
              <a:t> </a:t>
            </a:r>
            <a:r>
              <a:rPr lang="en-AU" sz="2200" dirty="0" err="1"/>
              <a:t>almasını</a:t>
            </a:r>
            <a:r>
              <a:rPr lang="en-AU" sz="2200" dirty="0"/>
              <a:t> </a:t>
            </a:r>
            <a:r>
              <a:rPr lang="en-AU" sz="2200" dirty="0" err="1"/>
              <a:t>sağlamak</a:t>
            </a:r>
            <a:r>
              <a:rPr lang="en-AU" sz="2200" dirty="0"/>
              <a:t> </a:t>
            </a:r>
            <a:r>
              <a:rPr lang="en-AU" sz="2200" dirty="0" err="1"/>
              <a:t>için</a:t>
            </a:r>
            <a:r>
              <a:rPr lang="en-AU" sz="2200" dirty="0"/>
              <a:t> VR (</a:t>
            </a:r>
            <a:r>
              <a:rPr lang="en-AU" sz="2200" dirty="0" err="1"/>
              <a:t>sanal</a:t>
            </a:r>
            <a:r>
              <a:rPr lang="en-AU" sz="2200" dirty="0"/>
              <a:t> </a:t>
            </a:r>
            <a:r>
              <a:rPr lang="en-AU" sz="2200" dirty="0" err="1"/>
              <a:t>gerçeklik</a:t>
            </a:r>
            <a:r>
              <a:rPr lang="en-AU" sz="2200" dirty="0"/>
              <a:t>), MR (karma </a:t>
            </a:r>
            <a:r>
              <a:rPr lang="en-AU" sz="2200" dirty="0" err="1"/>
              <a:t>gerçeklik</a:t>
            </a:r>
            <a:r>
              <a:rPr lang="en-AU" sz="2200" dirty="0"/>
              <a:t>) </a:t>
            </a:r>
            <a:r>
              <a:rPr lang="en-AU" sz="2200" dirty="0" err="1"/>
              <a:t>ve</a:t>
            </a:r>
            <a:r>
              <a:rPr lang="en-AU" sz="2200" dirty="0"/>
              <a:t> AR (</a:t>
            </a:r>
            <a:r>
              <a:rPr lang="en-AU" sz="2200" dirty="0" err="1"/>
              <a:t>artırılmış</a:t>
            </a:r>
            <a:r>
              <a:rPr lang="en-AU" sz="2200" dirty="0"/>
              <a:t> </a:t>
            </a:r>
            <a:r>
              <a:rPr lang="en-AU" sz="2200" dirty="0" err="1"/>
              <a:t>gerçeklik</a:t>
            </a:r>
            <a:r>
              <a:rPr lang="en-AU" sz="2200" dirty="0"/>
              <a:t>) </a:t>
            </a:r>
            <a:r>
              <a:rPr lang="en-AU" sz="2200" dirty="0" err="1"/>
              <a:t>teknolojileri</a:t>
            </a:r>
            <a:r>
              <a:rPr lang="en-AU" sz="2200" dirty="0"/>
              <a:t> "</a:t>
            </a:r>
            <a:r>
              <a:rPr lang="en-AU" sz="2200" dirty="0" err="1"/>
              <a:t>yaşayarak</a:t>
            </a:r>
            <a:r>
              <a:rPr lang="en-AU" sz="2200" dirty="0"/>
              <a:t> </a:t>
            </a:r>
            <a:r>
              <a:rPr lang="en-AU" sz="2200" dirty="0" err="1"/>
              <a:t>ve</a:t>
            </a:r>
            <a:r>
              <a:rPr lang="en-AU" sz="2200" dirty="0"/>
              <a:t> </a:t>
            </a:r>
            <a:r>
              <a:rPr lang="en-AU" sz="2200" dirty="0" err="1"/>
              <a:t>deneyimleyerek</a:t>
            </a:r>
            <a:r>
              <a:rPr lang="en-AU" sz="2200" dirty="0"/>
              <a:t> </a:t>
            </a:r>
            <a:r>
              <a:rPr lang="en-AU" sz="2200" dirty="0" err="1"/>
              <a:t>öğrenme</a:t>
            </a:r>
            <a:r>
              <a:rPr lang="en-AU" sz="2200" dirty="0"/>
              <a:t>" </a:t>
            </a:r>
            <a:r>
              <a:rPr lang="tr-TR" sz="2200" dirty="0"/>
              <a:t/>
            </a:r>
            <a:br>
              <a:rPr lang="tr-TR" sz="2200" dirty="0"/>
            </a:br>
            <a:r>
              <a:rPr lang="tr-TR" sz="2200" dirty="0" smtClean="0"/>
              <a:t>*</a:t>
            </a:r>
            <a:r>
              <a:rPr lang="en-AU" sz="2200" dirty="0" err="1" smtClean="0"/>
              <a:t>Proje</a:t>
            </a:r>
            <a:r>
              <a:rPr lang="en-AU" sz="2200" dirty="0" smtClean="0"/>
              <a:t> </a:t>
            </a:r>
            <a:r>
              <a:rPr lang="en-AU" sz="2200" dirty="0" err="1"/>
              <a:t>boyunca</a:t>
            </a:r>
            <a:r>
              <a:rPr lang="en-AU" sz="2200" dirty="0"/>
              <a:t> 500 </a:t>
            </a:r>
            <a:r>
              <a:rPr lang="en-AU" sz="2200" dirty="0" err="1"/>
              <a:t>işçi</a:t>
            </a:r>
            <a:r>
              <a:rPr lang="en-AU" sz="2200" dirty="0"/>
              <a:t> </a:t>
            </a:r>
            <a:r>
              <a:rPr lang="en-AU" sz="2200" dirty="0" err="1"/>
              <a:t>simülasyon</a:t>
            </a:r>
            <a:r>
              <a:rPr lang="en-AU" sz="2200" dirty="0"/>
              <a:t> </a:t>
            </a:r>
            <a:r>
              <a:rPr lang="en-AU" sz="2200" dirty="0" err="1"/>
              <a:t>odasında</a:t>
            </a:r>
            <a:r>
              <a:rPr lang="en-AU" sz="2200" dirty="0"/>
              <a:t> teste </a:t>
            </a:r>
            <a:r>
              <a:rPr lang="en-AU" sz="2200" dirty="0" err="1"/>
              <a:t>tabi</a:t>
            </a:r>
            <a:r>
              <a:rPr lang="en-AU" sz="2200" dirty="0"/>
              <a:t> </a:t>
            </a:r>
            <a:r>
              <a:rPr lang="en-AU" sz="2200" dirty="0" err="1"/>
              <a:t>tutulacak</a:t>
            </a:r>
            <a:r>
              <a:rPr lang="en-AU" sz="2200" dirty="0"/>
              <a:t>.</a:t>
            </a:r>
            <a:r>
              <a:rPr lang="tr-TR" sz="2200" dirty="0"/>
              <a:t/>
            </a:r>
            <a:br>
              <a:rPr lang="tr-TR" sz="2200" dirty="0"/>
            </a:br>
            <a:r>
              <a:rPr lang="tr-TR" sz="2200" dirty="0" smtClean="0"/>
              <a:t>*</a:t>
            </a:r>
            <a:r>
              <a:rPr lang="en-AU" sz="2200" dirty="0" err="1" smtClean="0"/>
              <a:t>Proje</a:t>
            </a:r>
            <a:r>
              <a:rPr lang="en-AU" sz="2200" dirty="0" smtClean="0"/>
              <a:t> </a:t>
            </a:r>
            <a:r>
              <a:rPr lang="en-AU" sz="2200" dirty="0" err="1"/>
              <a:t>sonrasında</a:t>
            </a:r>
            <a:r>
              <a:rPr lang="en-AU" sz="2200" dirty="0"/>
              <a:t> da </a:t>
            </a:r>
            <a:r>
              <a:rPr lang="en-AU" sz="2200" dirty="0" err="1"/>
              <a:t>yeni</a:t>
            </a:r>
            <a:r>
              <a:rPr lang="en-AU" sz="2200" dirty="0"/>
              <a:t> </a:t>
            </a:r>
            <a:r>
              <a:rPr lang="en-AU" sz="2200" dirty="0" err="1"/>
              <a:t>işe</a:t>
            </a:r>
            <a:r>
              <a:rPr lang="en-AU" sz="2200" dirty="0"/>
              <a:t> </a:t>
            </a:r>
            <a:r>
              <a:rPr lang="en-AU" sz="2200" dirty="0" err="1"/>
              <a:t>alınacaklar</a:t>
            </a:r>
            <a:r>
              <a:rPr lang="en-AU" sz="2200" dirty="0"/>
              <a:t> </a:t>
            </a:r>
            <a:r>
              <a:rPr lang="en-AU" sz="2200" dirty="0" err="1"/>
              <a:t>bu</a:t>
            </a:r>
            <a:r>
              <a:rPr lang="en-AU" sz="2200" dirty="0"/>
              <a:t> </a:t>
            </a:r>
            <a:r>
              <a:rPr lang="en-AU" sz="2200" dirty="0" err="1"/>
              <a:t>uygulamaya</a:t>
            </a:r>
            <a:r>
              <a:rPr lang="en-AU" sz="2200" dirty="0"/>
              <a:t> </a:t>
            </a:r>
            <a:r>
              <a:rPr lang="en-AU" sz="2200" dirty="0" err="1"/>
              <a:t>tabi</a:t>
            </a:r>
            <a:r>
              <a:rPr lang="en-AU" sz="2200" dirty="0"/>
              <a:t> </a:t>
            </a:r>
            <a:r>
              <a:rPr lang="en-AU" sz="2200" dirty="0" err="1"/>
              <a:t>tutulacak</a:t>
            </a:r>
            <a:r>
              <a:rPr lang="en-AU" sz="2200" dirty="0"/>
              <a:t>. </a:t>
            </a:r>
            <a:r>
              <a:rPr lang="tr-TR" sz="2200" dirty="0"/>
              <a:t/>
            </a:r>
            <a:br>
              <a:rPr lang="tr-TR" sz="2200" dirty="0"/>
            </a:b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001" y="0"/>
            <a:ext cx="2698445" cy="122986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130" y="5643250"/>
            <a:ext cx="1287458" cy="59796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245" y="5733190"/>
            <a:ext cx="1898748" cy="50802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8679" y="6204737"/>
            <a:ext cx="1021562" cy="567768"/>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4511" y="6232505"/>
            <a:ext cx="715777" cy="540000"/>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4558" y="6241216"/>
            <a:ext cx="1135390" cy="429766"/>
          </a:xfrm>
          <a:prstGeom prst="rect">
            <a:avLst/>
          </a:prstGeom>
        </p:spPr>
      </p:pic>
      <p:sp>
        <p:nvSpPr>
          <p:cNvPr id="10" name="Metin Kutusu 2"/>
          <p:cNvSpPr txBox="1">
            <a:spLocks noChangeArrowheads="1"/>
          </p:cNvSpPr>
          <p:nvPr/>
        </p:nvSpPr>
        <p:spPr bwMode="auto">
          <a:xfrm>
            <a:off x="4649000" y="1207507"/>
            <a:ext cx="2698445"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577" y="664853"/>
            <a:ext cx="3547416" cy="2362417"/>
          </a:xfrm>
          <a:prstGeom prst="rect">
            <a:avLst/>
          </a:prstGeom>
        </p:spPr>
      </p:pic>
      <p:pic>
        <p:nvPicPr>
          <p:cNvPr id="12" name="Resim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130" y="630940"/>
            <a:ext cx="3941986" cy="2181531"/>
          </a:xfrm>
          <a:prstGeom prst="rect">
            <a:avLst/>
          </a:prstGeom>
        </p:spPr>
      </p:pic>
    </p:spTree>
    <p:extLst>
      <p:ext uri="{BB962C8B-B14F-4D97-AF65-F5344CB8AC3E}">
        <p14:creationId xmlns:p14="http://schemas.microsoft.com/office/powerpoint/2010/main" val="2935946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3612" y="1645920"/>
            <a:ext cx="8934666" cy="3696102"/>
          </a:xfrm>
        </p:spPr>
        <p:txBody>
          <a:bodyPr>
            <a:normAutofit fontScale="90000"/>
          </a:bodyPr>
          <a:lstStyle/>
          <a:p>
            <a:pPr lvl="0"/>
            <a:r>
              <a:rPr lang="tr-TR" sz="2800" dirty="0" smtClean="0"/>
              <a:t>*</a:t>
            </a:r>
            <a:r>
              <a:rPr lang="en-AU" sz="2300" dirty="0" err="1"/>
              <a:t>Üç</a:t>
            </a:r>
            <a:r>
              <a:rPr lang="en-AU" sz="2300" dirty="0"/>
              <a:t> </a:t>
            </a:r>
            <a:r>
              <a:rPr lang="en-AU" sz="2300" dirty="0" err="1"/>
              <a:t>şirkette</a:t>
            </a:r>
            <a:r>
              <a:rPr lang="en-AU" sz="2300" dirty="0"/>
              <a:t> </a:t>
            </a:r>
            <a:r>
              <a:rPr lang="en-AU" sz="2300" dirty="0" err="1"/>
              <a:t>çalışanların</a:t>
            </a:r>
            <a:r>
              <a:rPr lang="en-AU" sz="2300" dirty="0"/>
              <a:t> </a:t>
            </a:r>
            <a:r>
              <a:rPr lang="en-AU" sz="2300" dirty="0" err="1"/>
              <a:t>katılımıyla</a:t>
            </a:r>
            <a:r>
              <a:rPr lang="en-AU" sz="2300" dirty="0"/>
              <a:t> </a:t>
            </a:r>
            <a:r>
              <a:rPr lang="en-AU" sz="2300" dirty="0" err="1"/>
              <a:t>tatbikatlar</a:t>
            </a:r>
            <a:r>
              <a:rPr lang="en-AU" sz="2300" dirty="0"/>
              <a:t> </a:t>
            </a:r>
            <a:r>
              <a:rPr lang="en-AU" sz="2300" dirty="0" err="1"/>
              <a:t>yapılacak</a:t>
            </a:r>
            <a:r>
              <a:rPr lang="tr-TR" sz="2300" dirty="0"/>
              <a:t/>
            </a:r>
            <a:br>
              <a:rPr lang="tr-TR" sz="2300" dirty="0"/>
            </a:br>
            <a:r>
              <a:rPr lang="tr-TR" sz="2300" dirty="0"/>
              <a:t>*</a:t>
            </a:r>
            <a:r>
              <a:rPr lang="en-AU" sz="2300" dirty="0" err="1"/>
              <a:t>Proje</a:t>
            </a:r>
            <a:r>
              <a:rPr lang="en-AU" sz="2300" dirty="0"/>
              <a:t> </a:t>
            </a:r>
            <a:r>
              <a:rPr lang="en-AU" sz="2300" dirty="0" err="1"/>
              <a:t>sonucunda</a:t>
            </a:r>
            <a:r>
              <a:rPr lang="en-AU" sz="2300" dirty="0"/>
              <a:t> 10 </a:t>
            </a:r>
            <a:r>
              <a:rPr lang="en-AU" sz="2300" dirty="0" err="1"/>
              <a:t>yerel</a:t>
            </a:r>
            <a:r>
              <a:rPr lang="en-AU" sz="2300" dirty="0"/>
              <a:t> </a:t>
            </a:r>
            <a:r>
              <a:rPr lang="en-AU" sz="2300" dirty="0" err="1"/>
              <a:t>kurum</a:t>
            </a:r>
            <a:r>
              <a:rPr lang="en-AU" sz="2300" dirty="0"/>
              <a:t> </a:t>
            </a:r>
            <a:r>
              <a:rPr lang="en-AU" sz="2300" dirty="0" err="1"/>
              <a:t>ve</a:t>
            </a:r>
            <a:r>
              <a:rPr lang="en-AU" sz="2300" dirty="0"/>
              <a:t> 30 </a:t>
            </a:r>
            <a:r>
              <a:rPr lang="en-AU" sz="2300" dirty="0" err="1"/>
              <a:t>işletme</a:t>
            </a:r>
            <a:r>
              <a:rPr lang="en-AU" sz="2300" dirty="0"/>
              <a:t> </a:t>
            </a:r>
            <a:r>
              <a:rPr lang="en-AU" sz="2300" dirty="0" err="1"/>
              <a:t>arasında</a:t>
            </a:r>
            <a:r>
              <a:rPr lang="en-AU" sz="2300" dirty="0"/>
              <a:t> ISG </a:t>
            </a:r>
            <a:r>
              <a:rPr lang="en-AU" sz="2300" dirty="0" err="1"/>
              <a:t>işbirliği</a:t>
            </a:r>
            <a:r>
              <a:rPr lang="en-AU" sz="2300" dirty="0"/>
              <a:t> </a:t>
            </a:r>
            <a:r>
              <a:rPr lang="en-AU" sz="2300" dirty="0" err="1"/>
              <a:t>sağlanmış</a:t>
            </a:r>
            <a:r>
              <a:rPr lang="en-AU" sz="2300" dirty="0"/>
              <a:t> </a:t>
            </a:r>
            <a:r>
              <a:rPr lang="en-AU" sz="2300" dirty="0" err="1"/>
              <a:t>olacak</a:t>
            </a:r>
            <a:r>
              <a:rPr lang="en-AU" sz="2300" dirty="0"/>
              <a:t>. </a:t>
            </a:r>
            <a:r>
              <a:rPr lang="tr-TR" sz="2300" dirty="0"/>
              <a:t/>
            </a:r>
            <a:br>
              <a:rPr lang="tr-TR" sz="2300" dirty="0"/>
            </a:br>
            <a:r>
              <a:rPr lang="tr-TR" sz="2300" dirty="0" smtClean="0"/>
              <a:t>*</a:t>
            </a:r>
            <a:r>
              <a:rPr lang="en-AU" sz="2300" dirty="0" err="1" smtClean="0"/>
              <a:t>Güvenli</a:t>
            </a:r>
            <a:r>
              <a:rPr lang="en-AU" sz="2300" dirty="0" smtClean="0"/>
              <a:t> </a:t>
            </a:r>
            <a:r>
              <a:rPr lang="en-AU" sz="2300" dirty="0" err="1"/>
              <a:t>çalişma</a:t>
            </a:r>
            <a:r>
              <a:rPr lang="en-AU" sz="2300" dirty="0"/>
              <a:t> </a:t>
            </a:r>
            <a:r>
              <a:rPr lang="en-AU" sz="2300" dirty="0" err="1"/>
              <a:t>prosedürleri</a:t>
            </a:r>
            <a:r>
              <a:rPr lang="en-AU" sz="2300" dirty="0"/>
              <a:t> 400 </a:t>
            </a:r>
            <a:r>
              <a:rPr lang="en-AU" sz="2300" dirty="0" err="1"/>
              <a:t>adet</a:t>
            </a:r>
            <a:r>
              <a:rPr lang="en-AU" sz="2300" dirty="0"/>
              <a:t> </a:t>
            </a:r>
            <a:r>
              <a:rPr lang="en-AU" sz="2300" dirty="0" err="1"/>
              <a:t>kipatçık</a:t>
            </a:r>
            <a:r>
              <a:rPr lang="en-AU" sz="2300" dirty="0"/>
              <a:t>, 2000 </a:t>
            </a:r>
            <a:r>
              <a:rPr lang="en-AU" sz="2300" dirty="0" err="1"/>
              <a:t>broşür</a:t>
            </a:r>
            <a:r>
              <a:rPr lang="en-AU" sz="2300" dirty="0"/>
              <a:t>, 1000 </a:t>
            </a:r>
            <a:r>
              <a:rPr lang="en-AU" sz="2300" dirty="0" err="1"/>
              <a:t>adet</a:t>
            </a:r>
            <a:r>
              <a:rPr lang="en-AU" sz="2300" dirty="0"/>
              <a:t> defter, masa </a:t>
            </a:r>
            <a:r>
              <a:rPr lang="en-AU" sz="2300" dirty="0" err="1"/>
              <a:t>bayrakları</a:t>
            </a:r>
            <a:r>
              <a:rPr lang="en-AU" sz="2300" dirty="0"/>
              <a:t>, 1000 </a:t>
            </a:r>
            <a:r>
              <a:rPr lang="en-AU" sz="2300" dirty="0" err="1"/>
              <a:t>adet</a:t>
            </a:r>
            <a:r>
              <a:rPr lang="en-AU" sz="2300" dirty="0"/>
              <a:t> </a:t>
            </a:r>
            <a:r>
              <a:rPr lang="en-AU" sz="2300" dirty="0" err="1"/>
              <a:t>rapor</a:t>
            </a:r>
            <a:r>
              <a:rPr lang="en-AU" sz="2300" dirty="0"/>
              <a:t> </a:t>
            </a:r>
            <a:r>
              <a:rPr lang="en-AU" sz="2300" dirty="0" err="1"/>
              <a:t>analiz</a:t>
            </a:r>
            <a:r>
              <a:rPr lang="en-AU" sz="2300" dirty="0"/>
              <a:t> </a:t>
            </a:r>
            <a:r>
              <a:rPr lang="en-AU" sz="2300" dirty="0" err="1"/>
              <a:t>kitapçığı</a:t>
            </a:r>
            <a:r>
              <a:rPr lang="en-AU" sz="2300" dirty="0"/>
              <a:t>, 1 </a:t>
            </a:r>
            <a:r>
              <a:rPr lang="en-AU" sz="2300" dirty="0" err="1"/>
              <a:t>adet</a:t>
            </a:r>
            <a:r>
              <a:rPr lang="en-AU" sz="2300" dirty="0"/>
              <a:t> </a:t>
            </a:r>
            <a:r>
              <a:rPr lang="en-AU" sz="2300" dirty="0" err="1"/>
              <a:t>dijital</a:t>
            </a:r>
            <a:r>
              <a:rPr lang="en-AU" sz="2300" dirty="0"/>
              <a:t> </a:t>
            </a:r>
            <a:r>
              <a:rPr lang="en-AU" sz="2300" dirty="0" err="1"/>
              <a:t>yayım</a:t>
            </a:r>
            <a:r>
              <a:rPr lang="tr-TR" sz="2300" dirty="0"/>
              <a:t/>
            </a:r>
            <a:br>
              <a:rPr lang="tr-TR" sz="2300" dirty="0"/>
            </a:br>
            <a:r>
              <a:rPr lang="tr-TR" sz="2300" dirty="0"/>
              <a:t>*</a:t>
            </a:r>
            <a:r>
              <a:rPr lang="en-AU" sz="2300" dirty="0" smtClean="0"/>
              <a:t>3 </a:t>
            </a:r>
            <a:r>
              <a:rPr lang="en-AU" sz="2300" dirty="0" err="1"/>
              <a:t>maden</a:t>
            </a:r>
            <a:r>
              <a:rPr lang="en-AU" sz="2300" dirty="0"/>
              <a:t> </a:t>
            </a:r>
            <a:r>
              <a:rPr lang="en-AU" sz="2300" dirty="0" err="1"/>
              <a:t>işletmesine</a:t>
            </a:r>
            <a:r>
              <a:rPr lang="en-AU" sz="2300" dirty="0"/>
              <a:t> OHSAS 18001 </a:t>
            </a:r>
            <a:r>
              <a:rPr lang="en-AU" sz="2300" dirty="0" err="1"/>
              <a:t>Standart</a:t>
            </a:r>
            <a:r>
              <a:rPr lang="en-AU" sz="2300" dirty="0"/>
              <a:t> </a:t>
            </a:r>
            <a:r>
              <a:rPr lang="en-AU" sz="2300" dirty="0" err="1"/>
              <a:t>Sertifikası</a:t>
            </a:r>
            <a:r>
              <a:rPr lang="en-AU" sz="2300" dirty="0"/>
              <a:t> </a:t>
            </a:r>
            <a:r>
              <a:rPr lang="en-AU" sz="2300" dirty="0" err="1"/>
              <a:t>verilecek</a:t>
            </a:r>
            <a:r>
              <a:rPr lang="tr-TR" sz="2300" dirty="0"/>
              <a:t/>
            </a:r>
            <a:br>
              <a:rPr lang="tr-TR" sz="2300" dirty="0"/>
            </a:br>
            <a:r>
              <a:rPr lang="tr-TR" sz="2300" dirty="0" smtClean="0"/>
              <a:t>*</a:t>
            </a:r>
            <a:r>
              <a:rPr lang="en-AU" sz="2300" dirty="0" smtClean="0"/>
              <a:t>3 </a:t>
            </a:r>
            <a:r>
              <a:rPr lang="en-AU" sz="2300" dirty="0" err="1"/>
              <a:t>çalıştay</a:t>
            </a:r>
            <a:r>
              <a:rPr lang="en-AU" sz="2300" dirty="0"/>
              <a:t> (workshop)</a:t>
            </a:r>
            <a:r>
              <a:rPr lang="tr-TR" sz="2300" dirty="0"/>
              <a:t/>
            </a:r>
            <a:br>
              <a:rPr lang="tr-TR" sz="2300" dirty="0"/>
            </a:br>
            <a:r>
              <a:rPr lang="tr-TR" sz="2300" dirty="0" smtClean="0"/>
              <a:t>*</a:t>
            </a:r>
            <a:r>
              <a:rPr lang="en-AU" sz="2300" dirty="0" err="1" smtClean="0"/>
              <a:t>Kapanış</a:t>
            </a:r>
            <a:r>
              <a:rPr lang="en-AU" sz="2300" dirty="0" smtClean="0"/>
              <a:t> </a:t>
            </a:r>
            <a:r>
              <a:rPr lang="en-AU" sz="2300" dirty="0" err="1"/>
              <a:t>toplantısı</a:t>
            </a:r>
            <a:r>
              <a:rPr lang="en-AU" sz="2300" dirty="0"/>
              <a:t> </a:t>
            </a:r>
            <a:r>
              <a:rPr lang="en-AU" sz="2300" dirty="0" err="1"/>
              <a:t>uluslararası</a:t>
            </a:r>
            <a:r>
              <a:rPr lang="en-AU" sz="2300" dirty="0"/>
              <a:t> </a:t>
            </a:r>
            <a:r>
              <a:rPr lang="en-AU" sz="2300" dirty="0" err="1"/>
              <a:t>sempozyumla</a:t>
            </a:r>
            <a:r>
              <a:rPr lang="en-AU" sz="2300" dirty="0"/>
              <a:t> </a:t>
            </a:r>
            <a:r>
              <a:rPr lang="en-AU" sz="2300" dirty="0" err="1"/>
              <a:t>yapılacaktır</a:t>
            </a:r>
            <a:r>
              <a:rPr lang="en-AU" sz="2300" dirty="0"/>
              <a:t>. 250 </a:t>
            </a:r>
            <a:r>
              <a:rPr lang="en-AU" sz="2300" dirty="0" err="1" smtClean="0"/>
              <a:t>kişi</a:t>
            </a:r>
            <a:r>
              <a:rPr lang="tr-TR" sz="2300" dirty="0" smtClean="0"/>
              <a:t> </a:t>
            </a:r>
            <a:r>
              <a:rPr lang="en-AU" sz="2300" dirty="0" err="1" smtClean="0"/>
              <a:t>Yurtiçi</a:t>
            </a:r>
            <a:r>
              <a:rPr lang="en-AU" sz="2300" dirty="0" smtClean="0"/>
              <a:t> </a:t>
            </a:r>
            <a:r>
              <a:rPr lang="en-AU" sz="2300" dirty="0" err="1"/>
              <a:t>ve</a:t>
            </a:r>
            <a:r>
              <a:rPr lang="en-AU" sz="2300" dirty="0"/>
              <a:t> </a:t>
            </a:r>
            <a:r>
              <a:rPr lang="en-AU" sz="2300" dirty="0" err="1"/>
              <a:t>yurtdışından</a:t>
            </a:r>
            <a:r>
              <a:rPr lang="en-AU" sz="2300" dirty="0"/>
              <a:t> </a:t>
            </a:r>
            <a:r>
              <a:rPr lang="en-AU" sz="2300" dirty="0" err="1"/>
              <a:t>katılımlarla</a:t>
            </a:r>
            <a:r>
              <a:rPr lang="en-AU" sz="2300" dirty="0"/>
              <a:t> </a:t>
            </a:r>
            <a:r>
              <a:rPr lang="en-AU" sz="2300" dirty="0" err="1"/>
              <a:t>gerçekleşecektir</a:t>
            </a:r>
            <a:r>
              <a:rPr lang="en-AU" sz="2700" dirty="0"/>
              <a:t>. </a:t>
            </a:r>
            <a:endParaRPr lang="tr-TR" sz="27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624" y="51179"/>
            <a:ext cx="2764552" cy="12600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365" y="5713411"/>
            <a:ext cx="1898748" cy="508026"/>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882" y="5749506"/>
            <a:ext cx="1287458" cy="59796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954" y="6132587"/>
            <a:ext cx="864000" cy="461454"/>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3401" y="6132588"/>
            <a:ext cx="540000" cy="461708"/>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0176" y="6117187"/>
            <a:ext cx="1080000" cy="445169"/>
          </a:xfrm>
          <a:prstGeom prst="rect">
            <a:avLst/>
          </a:prstGeom>
        </p:spPr>
      </p:pic>
      <p:sp>
        <p:nvSpPr>
          <p:cNvPr id="10" name="Metin Kutusu 2"/>
          <p:cNvSpPr txBox="1">
            <a:spLocks noChangeArrowheads="1"/>
          </p:cNvSpPr>
          <p:nvPr/>
        </p:nvSpPr>
        <p:spPr bwMode="auto">
          <a:xfrm>
            <a:off x="4855624" y="1311179"/>
            <a:ext cx="276455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Metin kutusu 10"/>
          <p:cNvSpPr txBox="1"/>
          <p:nvPr/>
        </p:nvSpPr>
        <p:spPr>
          <a:xfrm>
            <a:off x="2638051" y="5285189"/>
            <a:ext cx="7199697" cy="369332"/>
          </a:xfrm>
          <a:prstGeom prst="rect">
            <a:avLst/>
          </a:prstGeom>
          <a:noFill/>
        </p:spPr>
        <p:txBody>
          <a:bodyPr wrap="square" rtlCol="0">
            <a:spAutoFit/>
          </a:bodyPr>
          <a:lstStyle/>
          <a:p>
            <a:r>
              <a:rPr lang="tr-TR" sz="900" dirty="0"/>
              <a:t>Bu yayın Avrupa Birliği ve Türkiye Cumhuriyeti'nin mali katkısıyla hazırlanmıştır. Bu yayının içeriğinden yalnızca DİSİAD sorumludur ve bu içerik hiçbir şekilde Avrupa Birliği veya Türkiye Cumhuriyeti'nin görüş ve tutumunu yansıtmak zorunda </a:t>
            </a:r>
            <a:r>
              <a:rPr lang="tr-TR" sz="900" dirty="0" smtClean="0"/>
              <a:t>değildir.</a:t>
            </a:r>
            <a:endParaRPr lang="tr-TR" sz="900" dirty="0"/>
          </a:p>
        </p:txBody>
      </p:sp>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2576" y="6269587"/>
            <a:ext cx="1080000" cy="445169"/>
          </a:xfrm>
          <a:prstGeom prst="rect">
            <a:avLst/>
          </a:prstGeom>
        </p:spPr>
      </p:pic>
    </p:spTree>
    <p:extLst>
      <p:ext uri="{BB962C8B-B14F-4D97-AF65-F5344CB8AC3E}">
        <p14:creationId xmlns:p14="http://schemas.microsoft.com/office/powerpoint/2010/main" val="1707477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8051" y="433138"/>
            <a:ext cx="8876914" cy="2772076"/>
          </a:xfrm>
        </p:spPr>
        <p:txBody>
          <a:bodyPr/>
          <a:lstStyle/>
          <a:p>
            <a:r>
              <a:rPr lang="tr-TR" sz="8000" dirty="0" smtClean="0"/>
              <a:t/>
            </a:r>
            <a:br>
              <a:rPr lang="tr-TR" sz="8000" dirty="0" smtClean="0"/>
            </a:br>
            <a:r>
              <a:rPr lang="tr-TR" sz="8000" dirty="0" smtClean="0"/>
              <a:t>Teşekkür ederiz</a:t>
            </a:r>
            <a:r>
              <a:rPr lang="tr-TR" dirty="0" smtClean="0"/>
              <a:t>.</a:t>
            </a: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82" y="5749506"/>
            <a:ext cx="1287458" cy="59796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954" y="6132587"/>
            <a:ext cx="864000" cy="46145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3401" y="6132588"/>
            <a:ext cx="540000" cy="461708"/>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176" y="6117187"/>
            <a:ext cx="1080000" cy="445169"/>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1216" y="3076275"/>
            <a:ext cx="1056617" cy="1056617"/>
          </a:xfrm>
          <a:prstGeom prst="rect">
            <a:avLst/>
          </a:prstGeom>
        </p:spPr>
      </p:pic>
      <p:sp>
        <p:nvSpPr>
          <p:cNvPr id="9" name="Dikdörtgen 8"/>
          <p:cNvSpPr/>
          <p:nvPr/>
        </p:nvSpPr>
        <p:spPr>
          <a:xfrm>
            <a:off x="3137833" y="3388961"/>
            <a:ext cx="4283545" cy="369332"/>
          </a:xfrm>
          <a:prstGeom prst="rect">
            <a:avLst/>
          </a:prstGeom>
        </p:spPr>
        <p:txBody>
          <a:bodyPr wrap="none">
            <a:spAutoFit/>
          </a:bodyPr>
          <a:lstStyle/>
          <a:p>
            <a:r>
              <a:rPr lang="tr-TR" dirty="0"/>
              <a:t>https://m.facebook.com/DisiadProje</a:t>
            </a:r>
          </a:p>
        </p:txBody>
      </p:sp>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557" y="4133937"/>
            <a:ext cx="1213401" cy="883755"/>
          </a:xfrm>
          <a:prstGeom prst="rect">
            <a:avLst/>
          </a:prstGeom>
        </p:spPr>
      </p:pic>
      <p:sp>
        <p:nvSpPr>
          <p:cNvPr id="11" name="Dikdörtgen 10"/>
          <p:cNvSpPr/>
          <p:nvPr/>
        </p:nvSpPr>
        <p:spPr>
          <a:xfrm>
            <a:off x="3167488" y="4291868"/>
            <a:ext cx="3730508" cy="369332"/>
          </a:xfrm>
          <a:prstGeom prst="rect">
            <a:avLst/>
          </a:prstGeom>
        </p:spPr>
        <p:txBody>
          <a:bodyPr wrap="none">
            <a:spAutoFit/>
          </a:bodyPr>
          <a:lstStyle/>
          <a:p>
            <a:r>
              <a:rPr lang="tr-TR" dirty="0"/>
              <a:t>https</a:t>
            </a:r>
            <a:r>
              <a:rPr lang="tr-TR"/>
              <a:t>://</a:t>
            </a:r>
            <a:r>
              <a:rPr lang="tr-TR" smtClean="0"/>
              <a:t>twitter.com/disiadproje</a:t>
            </a:r>
            <a:endParaRPr lang="tr-TR" dirty="0"/>
          </a:p>
        </p:txBody>
      </p:sp>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066388" y="5155885"/>
            <a:ext cx="1086272" cy="725413"/>
          </a:xfrm>
          <a:prstGeom prst="rect">
            <a:avLst/>
          </a:prstGeom>
        </p:spPr>
      </p:pic>
      <p:sp>
        <p:nvSpPr>
          <p:cNvPr id="13" name="Dikdörtgen 12"/>
          <p:cNvSpPr/>
          <p:nvPr/>
        </p:nvSpPr>
        <p:spPr>
          <a:xfrm>
            <a:off x="3137833" y="5229680"/>
            <a:ext cx="6096000" cy="369332"/>
          </a:xfrm>
          <a:prstGeom prst="rect">
            <a:avLst/>
          </a:prstGeom>
        </p:spPr>
        <p:txBody>
          <a:bodyPr>
            <a:spAutoFit/>
          </a:bodyPr>
          <a:lstStyle/>
          <a:p>
            <a:r>
              <a:rPr lang="tr-TR" dirty="0"/>
              <a:t>https://</a:t>
            </a:r>
            <a:r>
              <a:rPr lang="tr-TR" dirty="0" smtClean="0"/>
              <a:t>instagram.com/disiadproje</a:t>
            </a:r>
            <a:endParaRPr lang="tr-TR" dirty="0"/>
          </a:p>
        </p:txBody>
      </p:sp>
      <p:pic>
        <p:nvPicPr>
          <p:cNvPr id="14" name="Resim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97245" y="5733190"/>
            <a:ext cx="1898748" cy="508026"/>
          </a:xfrm>
          <a:prstGeom prst="rect">
            <a:avLst/>
          </a:prstGeom>
        </p:spPr>
      </p:pic>
    </p:spTree>
    <p:extLst>
      <p:ext uri="{BB962C8B-B14F-4D97-AF65-F5344CB8AC3E}">
        <p14:creationId xmlns:p14="http://schemas.microsoft.com/office/powerpoint/2010/main" val="82709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9933" y="1643845"/>
            <a:ext cx="8522368" cy="305604"/>
          </a:xfrm>
        </p:spPr>
        <p:txBody>
          <a:bodyPr>
            <a:noAutofit/>
          </a:bodyPr>
          <a:lstStyle/>
          <a:p>
            <a:pPr algn="l"/>
            <a:r>
              <a:rPr lang="tr-TR" sz="1800" dirty="0"/>
              <a:t/>
            </a:r>
            <a:br>
              <a:rPr lang="tr-TR" sz="1800" dirty="0"/>
            </a:br>
            <a:r>
              <a:rPr lang="en-AU" sz="1800" dirty="0"/>
              <a:t> </a:t>
            </a:r>
            <a:r>
              <a:rPr lang="tr-TR" sz="1800" dirty="0"/>
              <a:t/>
            </a:r>
            <a:br>
              <a:rPr lang="tr-TR" sz="1800" dirty="0"/>
            </a:br>
            <a:r>
              <a:rPr lang="tr-TR" sz="1800" dirty="0" smtClean="0"/>
              <a:t>*</a:t>
            </a:r>
            <a:r>
              <a:rPr lang="en-AU" sz="1800" dirty="0" err="1" smtClean="0"/>
              <a:t>Avrupa</a:t>
            </a:r>
            <a:r>
              <a:rPr lang="en-AU" sz="1800" dirty="0" smtClean="0"/>
              <a:t> </a:t>
            </a:r>
            <a:r>
              <a:rPr lang="en-AU" sz="1800" dirty="0" err="1"/>
              <a:t>Birliği</a:t>
            </a:r>
            <a:r>
              <a:rPr lang="en-AU" sz="1800" dirty="0"/>
              <a:t> </a:t>
            </a:r>
            <a:r>
              <a:rPr lang="en-AU" sz="1800" dirty="0" err="1"/>
              <a:t>ve</a:t>
            </a:r>
            <a:r>
              <a:rPr lang="en-AU" sz="1800" dirty="0"/>
              <a:t> </a:t>
            </a:r>
            <a:r>
              <a:rPr lang="en-AU" sz="1800" dirty="0" err="1"/>
              <a:t>Turkiye</a:t>
            </a:r>
            <a:r>
              <a:rPr lang="en-AU" sz="1800" dirty="0"/>
              <a:t> </a:t>
            </a:r>
            <a:r>
              <a:rPr lang="en-AU" sz="1800" dirty="0" err="1"/>
              <a:t>Cumhuriyeti</a:t>
            </a:r>
            <a:r>
              <a:rPr lang="en-AU" sz="1800" dirty="0"/>
              <a:t> </a:t>
            </a:r>
            <a:r>
              <a:rPr lang="en-AU" sz="1800" dirty="0" err="1"/>
              <a:t>tarafından</a:t>
            </a:r>
            <a:r>
              <a:rPr lang="en-AU" sz="1800" dirty="0"/>
              <a:t> </a:t>
            </a:r>
            <a:r>
              <a:rPr lang="en-AU" sz="1800" dirty="0" err="1"/>
              <a:t>finanse</a:t>
            </a:r>
            <a:r>
              <a:rPr lang="en-AU" sz="1800" dirty="0"/>
              <a:t> </a:t>
            </a:r>
            <a:r>
              <a:rPr lang="en-AU" sz="1800" dirty="0" err="1"/>
              <a:t>edilen</a:t>
            </a:r>
            <a:r>
              <a:rPr lang="en-AU" sz="1800" dirty="0"/>
              <a:t> </a:t>
            </a:r>
            <a:r>
              <a:rPr lang="en-AU" sz="1800" dirty="0" err="1"/>
              <a:t>hibe</a:t>
            </a:r>
            <a:r>
              <a:rPr lang="en-AU" sz="1800" dirty="0"/>
              <a:t> </a:t>
            </a:r>
            <a:r>
              <a:rPr lang="en-AU" sz="1800" dirty="0" err="1"/>
              <a:t>programı</a:t>
            </a:r>
            <a:r>
              <a:rPr lang="tr-TR" sz="1800" dirty="0"/>
              <a:t/>
            </a:r>
            <a:br>
              <a:rPr lang="tr-TR" sz="1800" dirty="0"/>
            </a:br>
            <a:r>
              <a:rPr lang="tr-TR" sz="1800" dirty="0" smtClean="0"/>
              <a:t>*</a:t>
            </a:r>
            <a:r>
              <a:rPr lang="en-AU" sz="1800" dirty="0" smtClean="0"/>
              <a:t>Program </a:t>
            </a:r>
            <a:r>
              <a:rPr lang="en-AU" sz="1800" dirty="0" err="1"/>
              <a:t>Otoritesi</a:t>
            </a:r>
            <a:r>
              <a:rPr lang="en-AU" sz="1800" dirty="0"/>
              <a:t>- T.C. </a:t>
            </a:r>
            <a:r>
              <a:rPr lang="en-AU" sz="1800" dirty="0" err="1"/>
              <a:t>Çalışma</a:t>
            </a:r>
            <a:r>
              <a:rPr lang="en-AU" sz="1800" dirty="0"/>
              <a:t> </a:t>
            </a:r>
            <a:r>
              <a:rPr lang="en-AU" sz="1800" dirty="0" err="1"/>
              <a:t>ve</a:t>
            </a:r>
            <a:r>
              <a:rPr lang="en-AU" sz="1800" dirty="0"/>
              <a:t> </a:t>
            </a:r>
            <a:r>
              <a:rPr lang="en-AU" sz="1800" dirty="0" err="1"/>
              <a:t>Sosyal</a:t>
            </a:r>
            <a:r>
              <a:rPr lang="en-AU" sz="1800" dirty="0"/>
              <a:t> </a:t>
            </a:r>
            <a:r>
              <a:rPr lang="en-AU" sz="1800" dirty="0" err="1"/>
              <a:t>Güvenlik</a:t>
            </a:r>
            <a:r>
              <a:rPr lang="en-AU" sz="1800" dirty="0"/>
              <a:t> </a:t>
            </a:r>
            <a:r>
              <a:rPr lang="en-AU" sz="1800" dirty="0" err="1"/>
              <a:t>Bakanlığı</a:t>
            </a:r>
            <a:r>
              <a:rPr lang="en-AU" sz="1800" dirty="0"/>
              <a:t> </a:t>
            </a:r>
            <a:r>
              <a:rPr lang="tr-TR" sz="1800" dirty="0"/>
              <a:t/>
            </a:r>
            <a:br>
              <a:rPr lang="tr-TR" sz="1800" dirty="0"/>
            </a:br>
            <a:r>
              <a:rPr lang="tr-TR" sz="1800" dirty="0" smtClean="0"/>
              <a:t>*</a:t>
            </a:r>
            <a:r>
              <a:rPr lang="en-AU" sz="1800" dirty="0" err="1" smtClean="0"/>
              <a:t>Sözleşme</a:t>
            </a:r>
            <a:r>
              <a:rPr lang="en-AU" sz="1800" dirty="0" smtClean="0"/>
              <a:t> </a:t>
            </a:r>
            <a:r>
              <a:rPr lang="en-AU" sz="1800" dirty="0" err="1"/>
              <a:t>makamı</a:t>
            </a:r>
            <a:r>
              <a:rPr lang="en-AU" sz="1800" dirty="0"/>
              <a:t>- </a:t>
            </a:r>
            <a:r>
              <a:rPr lang="en-AU" sz="1800" dirty="0" err="1"/>
              <a:t>Avrupa</a:t>
            </a:r>
            <a:r>
              <a:rPr lang="en-AU" sz="1800" dirty="0"/>
              <a:t> </a:t>
            </a:r>
            <a:r>
              <a:rPr lang="en-AU" sz="1800" dirty="0" err="1"/>
              <a:t>Birliği</a:t>
            </a:r>
            <a:r>
              <a:rPr lang="en-AU" sz="1800" dirty="0"/>
              <a:t> Mali </a:t>
            </a:r>
            <a:r>
              <a:rPr lang="en-AU" sz="1800" dirty="0" err="1"/>
              <a:t>Yardımlar</a:t>
            </a:r>
            <a:r>
              <a:rPr lang="en-AU" sz="1800" dirty="0"/>
              <a:t> </a:t>
            </a:r>
            <a:r>
              <a:rPr lang="en-AU" sz="1800" dirty="0" err="1"/>
              <a:t>Dairesi</a:t>
            </a:r>
            <a:r>
              <a:rPr lang="en-AU" sz="1800" dirty="0"/>
              <a:t> </a:t>
            </a:r>
            <a:r>
              <a:rPr lang="en-AU" sz="1800" dirty="0" err="1"/>
              <a:t>Başkanlığı</a:t>
            </a:r>
            <a:r>
              <a:rPr lang="en-AU" sz="1800" dirty="0"/>
              <a:t> </a:t>
            </a:r>
            <a:r>
              <a:rPr lang="tr-TR" sz="1800" dirty="0"/>
              <a:t/>
            </a:r>
            <a:br>
              <a:rPr lang="tr-TR" sz="1800" dirty="0"/>
            </a:br>
            <a:r>
              <a:rPr lang="tr-TR" sz="1800" dirty="0" smtClean="0"/>
              <a:t>*</a:t>
            </a:r>
            <a:r>
              <a:rPr lang="en-AU" sz="1800" dirty="0" err="1" smtClean="0"/>
              <a:t>Operasyon</a:t>
            </a:r>
            <a:r>
              <a:rPr lang="en-AU" sz="1800" dirty="0" smtClean="0"/>
              <a:t> </a:t>
            </a:r>
            <a:r>
              <a:rPr lang="en-AU" sz="1800" dirty="0" err="1"/>
              <a:t>faydalanıcısı</a:t>
            </a:r>
            <a:r>
              <a:rPr lang="en-AU" sz="1800" dirty="0"/>
              <a:t>- T.C. </a:t>
            </a:r>
            <a:r>
              <a:rPr lang="en-AU" sz="1800" dirty="0" err="1"/>
              <a:t>Çalışma</a:t>
            </a:r>
            <a:r>
              <a:rPr lang="en-AU" sz="1800" dirty="0"/>
              <a:t> </a:t>
            </a:r>
            <a:r>
              <a:rPr lang="en-AU" sz="1800" dirty="0" err="1"/>
              <a:t>ve</a:t>
            </a:r>
            <a:r>
              <a:rPr lang="en-AU" sz="1800" dirty="0"/>
              <a:t> </a:t>
            </a:r>
            <a:r>
              <a:rPr lang="en-AU" sz="1800" dirty="0" err="1"/>
              <a:t>Sosyal</a:t>
            </a:r>
            <a:r>
              <a:rPr lang="en-AU" sz="1800" dirty="0"/>
              <a:t> </a:t>
            </a:r>
            <a:r>
              <a:rPr lang="en-AU" sz="1800" dirty="0" err="1"/>
              <a:t>Güvenlik</a:t>
            </a:r>
            <a:r>
              <a:rPr lang="en-AU" sz="1800" dirty="0"/>
              <a:t> </a:t>
            </a:r>
            <a:r>
              <a:rPr lang="en-AU" sz="1800" dirty="0" err="1" smtClean="0"/>
              <a:t>Bakanlığı</a:t>
            </a:r>
            <a:r>
              <a:rPr lang="en-AU" sz="1800" dirty="0" smtClean="0"/>
              <a:t> </a:t>
            </a:r>
            <a:r>
              <a:rPr lang="en-AU" sz="1800" dirty="0" err="1"/>
              <a:t>İş</a:t>
            </a:r>
            <a:r>
              <a:rPr lang="en-AU" sz="1800" dirty="0"/>
              <a:t> </a:t>
            </a:r>
            <a:r>
              <a:rPr lang="en-AU" sz="1800" dirty="0" err="1"/>
              <a:t>Sağlığı</a:t>
            </a:r>
            <a:r>
              <a:rPr lang="en-AU" sz="1800" dirty="0"/>
              <a:t> </a:t>
            </a:r>
            <a:r>
              <a:rPr lang="en-AU" sz="1800" dirty="0" err="1"/>
              <a:t>ve</a:t>
            </a:r>
            <a:r>
              <a:rPr lang="en-AU" sz="1800" dirty="0"/>
              <a:t> </a:t>
            </a:r>
            <a:r>
              <a:rPr lang="en-AU" sz="1800" dirty="0" err="1"/>
              <a:t>Güvenliği</a:t>
            </a:r>
            <a:r>
              <a:rPr lang="en-AU" sz="1800" dirty="0"/>
              <a:t> </a:t>
            </a:r>
            <a:r>
              <a:rPr lang="en-AU" sz="1800" dirty="0" err="1"/>
              <a:t>Genel</a:t>
            </a:r>
            <a:r>
              <a:rPr lang="en-AU" sz="1800" dirty="0"/>
              <a:t> </a:t>
            </a:r>
            <a:r>
              <a:rPr lang="en-AU" sz="1800" dirty="0" err="1"/>
              <a:t>Müdürlüğü</a:t>
            </a:r>
            <a:r>
              <a:rPr lang="tr-TR" sz="1800" dirty="0"/>
              <a:t/>
            </a:r>
            <a:br>
              <a:rPr lang="tr-TR" sz="1800" dirty="0"/>
            </a:br>
            <a:r>
              <a:rPr lang="tr-TR" sz="1800" dirty="0" smtClean="0"/>
              <a:t>*</a:t>
            </a:r>
            <a:r>
              <a:rPr lang="en-AU" sz="1800" dirty="0" err="1" smtClean="0"/>
              <a:t>İzleme</a:t>
            </a:r>
            <a:r>
              <a:rPr lang="en-AU" sz="1800" dirty="0" smtClean="0"/>
              <a:t> </a:t>
            </a:r>
            <a:r>
              <a:rPr lang="en-AU" sz="1800" dirty="0" err="1"/>
              <a:t>komitesi</a:t>
            </a:r>
            <a:r>
              <a:rPr lang="en-AU" sz="1800" dirty="0"/>
              <a:t>- IKG Pro ( </a:t>
            </a:r>
            <a:r>
              <a:rPr lang="en-AU" sz="1800" dirty="0" err="1"/>
              <a:t>İnsan</a:t>
            </a:r>
            <a:r>
              <a:rPr lang="en-AU" sz="1800" dirty="0"/>
              <a:t> </a:t>
            </a:r>
            <a:r>
              <a:rPr lang="en-AU" sz="1800" dirty="0" err="1"/>
              <a:t>Kaynaklarının</a:t>
            </a:r>
            <a:r>
              <a:rPr lang="en-AU" sz="1800" dirty="0"/>
              <a:t> </a:t>
            </a:r>
            <a:r>
              <a:rPr lang="en-AU" sz="1800" dirty="0" err="1"/>
              <a:t>Geliştirilmesi</a:t>
            </a:r>
            <a:r>
              <a:rPr lang="en-AU" sz="1800" dirty="0"/>
              <a:t> Program </a:t>
            </a:r>
            <a:r>
              <a:rPr lang="en-AU" sz="1800" dirty="0" err="1"/>
              <a:t>Otoritesi</a:t>
            </a:r>
            <a:r>
              <a:rPr lang="en-AU" sz="1800" dirty="0"/>
              <a:t>)</a:t>
            </a:r>
            <a:r>
              <a:rPr lang="tr-TR" sz="1800" dirty="0"/>
              <a:t/>
            </a:r>
            <a:br>
              <a:rPr lang="tr-TR" sz="1800" dirty="0"/>
            </a:br>
            <a:r>
              <a:rPr lang="tr-TR" sz="1800" dirty="0" smtClean="0"/>
              <a:t>*</a:t>
            </a:r>
            <a:r>
              <a:rPr lang="en-AU" sz="1800" dirty="0" err="1" smtClean="0"/>
              <a:t>Operasyon</a:t>
            </a:r>
            <a:r>
              <a:rPr lang="en-AU" sz="1800" dirty="0" smtClean="0"/>
              <a:t>  </a:t>
            </a:r>
            <a:r>
              <a:rPr lang="en-AU" sz="1800" dirty="0" err="1"/>
              <a:t>yararlanıcısı</a:t>
            </a:r>
            <a:r>
              <a:rPr lang="en-AU" sz="1800" dirty="0"/>
              <a:t>- DİSİAD (Diyarbakır </a:t>
            </a:r>
            <a:r>
              <a:rPr lang="en-AU" sz="1800" dirty="0" err="1"/>
              <a:t>Sanayici</a:t>
            </a:r>
            <a:r>
              <a:rPr lang="en-AU" sz="1800" dirty="0"/>
              <a:t> </a:t>
            </a:r>
            <a:r>
              <a:rPr lang="en-AU" sz="1800" dirty="0" err="1"/>
              <a:t>ve</a:t>
            </a:r>
            <a:r>
              <a:rPr lang="en-AU" sz="1800" dirty="0"/>
              <a:t> </a:t>
            </a:r>
            <a:r>
              <a:rPr lang="en-AU" sz="1800" dirty="0" err="1"/>
              <a:t>İş</a:t>
            </a:r>
            <a:r>
              <a:rPr lang="en-AU" sz="1800" dirty="0"/>
              <a:t> </a:t>
            </a:r>
            <a:r>
              <a:rPr lang="en-AU" sz="1800" dirty="0" err="1"/>
              <a:t>İnsanları</a:t>
            </a:r>
            <a:r>
              <a:rPr lang="en-AU" sz="1800" dirty="0"/>
              <a:t> </a:t>
            </a:r>
            <a:r>
              <a:rPr lang="en-AU" sz="1800" dirty="0" err="1"/>
              <a:t>Derneği</a:t>
            </a:r>
            <a:r>
              <a:rPr lang="en-AU" sz="1800" dirty="0"/>
              <a:t>)</a:t>
            </a:r>
            <a:r>
              <a:rPr lang="tr-TR" sz="1800" dirty="0"/>
              <a:t/>
            </a:r>
            <a:br>
              <a:rPr lang="tr-TR" sz="1800" dirty="0"/>
            </a:br>
            <a:r>
              <a:rPr lang="tr-TR" sz="1800" dirty="0" smtClean="0"/>
              <a:t>*</a:t>
            </a:r>
            <a:r>
              <a:rPr lang="en-AU" sz="1800" dirty="0" err="1" smtClean="0"/>
              <a:t>Projenin</a:t>
            </a:r>
            <a:r>
              <a:rPr lang="en-AU" sz="1800" dirty="0" smtClean="0"/>
              <a:t> </a:t>
            </a:r>
            <a:r>
              <a:rPr lang="en-AU" sz="1800" dirty="0" err="1"/>
              <a:t>toplam</a:t>
            </a:r>
            <a:r>
              <a:rPr lang="en-AU" sz="1800" dirty="0"/>
              <a:t> </a:t>
            </a:r>
            <a:r>
              <a:rPr lang="en-AU" sz="1800" dirty="0" err="1"/>
              <a:t>tutarı</a:t>
            </a:r>
            <a:r>
              <a:rPr lang="en-AU" sz="1800" dirty="0"/>
              <a:t> 206.879,15 Euro</a:t>
            </a:r>
            <a:r>
              <a:rPr lang="tr-TR" sz="1800" dirty="0"/>
              <a:t/>
            </a:r>
            <a:br>
              <a:rPr lang="tr-TR" sz="1800" dirty="0"/>
            </a:br>
            <a:r>
              <a:rPr lang="tr-TR" sz="1800" dirty="0" smtClean="0"/>
              <a:t>*</a:t>
            </a:r>
            <a:r>
              <a:rPr lang="en-AU" sz="1800" dirty="0" smtClean="0"/>
              <a:t>DİSİAD-20.687,91 </a:t>
            </a:r>
            <a:r>
              <a:rPr lang="en-AU" sz="1800" dirty="0"/>
              <a:t>Euro</a:t>
            </a:r>
            <a:r>
              <a:rPr lang="tr-TR" sz="1800" dirty="0"/>
              <a:t/>
            </a:r>
            <a:br>
              <a:rPr lang="tr-TR" sz="1800" dirty="0"/>
            </a:br>
            <a:endParaRPr lang="tr-TR" sz="1800"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4708" y="275845"/>
            <a:ext cx="3006823" cy="1368000"/>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29" y="5690337"/>
            <a:ext cx="1287458" cy="597966"/>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5304" y="6162668"/>
            <a:ext cx="876255" cy="468000"/>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8886" y="6198668"/>
            <a:ext cx="728101" cy="432000"/>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912" y="6198668"/>
            <a:ext cx="1048050" cy="432000"/>
          </a:xfrm>
          <a:prstGeom prst="rect">
            <a:avLst/>
          </a:prstGeom>
        </p:spPr>
      </p:pic>
      <p:pic>
        <p:nvPicPr>
          <p:cNvPr id="12" name="Resi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7384" y="5780277"/>
            <a:ext cx="1898748" cy="508026"/>
          </a:xfrm>
          <a:prstGeom prst="rect">
            <a:avLst/>
          </a:prstGeom>
        </p:spPr>
      </p:pic>
      <p:sp>
        <p:nvSpPr>
          <p:cNvPr id="11" name="Metin Kutusu 2"/>
          <p:cNvSpPr txBox="1">
            <a:spLocks noChangeArrowheads="1"/>
          </p:cNvSpPr>
          <p:nvPr/>
        </p:nvSpPr>
        <p:spPr bwMode="auto">
          <a:xfrm>
            <a:off x="4414709" y="1620115"/>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685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4969" y="2133596"/>
            <a:ext cx="8610600" cy="3476812"/>
          </a:xfrm>
        </p:spPr>
        <p:txBody>
          <a:bodyPr>
            <a:normAutofit fontScale="90000"/>
          </a:bodyPr>
          <a:lstStyle/>
          <a:p>
            <a:r>
              <a:rPr lang="en-AU" b="1" u="sng" dirty="0" err="1"/>
              <a:t>Projenin</a:t>
            </a:r>
            <a:r>
              <a:rPr lang="en-AU" b="1" u="sng" dirty="0"/>
              <a:t> </a:t>
            </a:r>
            <a:r>
              <a:rPr lang="en-AU" b="1" u="sng" dirty="0" err="1"/>
              <a:t>genel</a:t>
            </a:r>
            <a:r>
              <a:rPr lang="en-AU" b="1" u="sng" dirty="0"/>
              <a:t> </a:t>
            </a:r>
            <a:r>
              <a:rPr lang="en-AU" b="1" u="sng" dirty="0" err="1"/>
              <a:t>amacı</a:t>
            </a:r>
            <a:r>
              <a:rPr lang="en-AU" u="sng" dirty="0"/>
              <a:t> </a:t>
            </a:r>
            <a:r>
              <a:rPr lang="tr-TR" u="sng" dirty="0" smtClean="0"/>
              <a:t>;</a:t>
            </a:r>
            <a:r>
              <a:rPr lang="tr-TR" dirty="0"/>
              <a:t/>
            </a:r>
            <a:br>
              <a:rPr lang="tr-TR" dirty="0"/>
            </a:br>
            <a:r>
              <a:rPr lang="tr-TR" dirty="0" smtClean="0"/>
              <a:t>-</a:t>
            </a:r>
            <a:r>
              <a:rPr lang="en-AU" sz="2000" dirty="0" err="1" smtClean="0"/>
              <a:t>İlimizin</a:t>
            </a:r>
            <a:r>
              <a:rPr lang="en-AU" sz="2000" dirty="0" smtClean="0"/>
              <a:t> </a:t>
            </a:r>
            <a:r>
              <a:rPr lang="en-AU" sz="2000" dirty="0" err="1"/>
              <a:t>en</a:t>
            </a:r>
            <a:r>
              <a:rPr lang="en-AU" sz="2000" dirty="0"/>
              <a:t> </a:t>
            </a:r>
            <a:r>
              <a:rPr lang="en-AU" sz="2000" dirty="0" err="1"/>
              <a:t>önemli</a:t>
            </a:r>
            <a:r>
              <a:rPr lang="en-AU" sz="2000" dirty="0"/>
              <a:t> </a:t>
            </a:r>
            <a:r>
              <a:rPr lang="en-AU" sz="2000" dirty="0" err="1"/>
              <a:t>sektörü</a:t>
            </a:r>
            <a:r>
              <a:rPr lang="en-AU" sz="2000" dirty="0"/>
              <a:t> </a:t>
            </a:r>
            <a:r>
              <a:rPr lang="en-AU" sz="2000" dirty="0" err="1"/>
              <a:t>olan</a:t>
            </a:r>
            <a:r>
              <a:rPr lang="en-AU" sz="2000" dirty="0"/>
              <a:t> </a:t>
            </a:r>
            <a:r>
              <a:rPr lang="en-AU" sz="2000" dirty="0" err="1"/>
              <a:t>mermer</a:t>
            </a:r>
            <a:r>
              <a:rPr lang="en-AU" sz="2000" dirty="0"/>
              <a:t> </a:t>
            </a:r>
            <a:r>
              <a:rPr lang="en-AU" sz="2000" dirty="0" err="1"/>
              <a:t>madenciliği</a:t>
            </a:r>
            <a:r>
              <a:rPr lang="en-AU" sz="2000" dirty="0"/>
              <a:t> </a:t>
            </a:r>
            <a:r>
              <a:rPr lang="en-AU" sz="2000" dirty="0" err="1"/>
              <a:t>sektöründe</a:t>
            </a:r>
            <a:r>
              <a:rPr lang="en-AU" sz="2000" dirty="0"/>
              <a:t> </a:t>
            </a:r>
            <a:r>
              <a:rPr lang="en-AU" sz="2000" dirty="0" err="1"/>
              <a:t>iş</a:t>
            </a:r>
            <a:r>
              <a:rPr lang="en-AU" sz="2000" dirty="0"/>
              <a:t> </a:t>
            </a:r>
            <a:r>
              <a:rPr lang="en-AU" sz="2000" dirty="0" err="1"/>
              <a:t>sağlığı</a:t>
            </a:r>
            <a:r>
              <a:rPr lang="en-AU" sz="2000" dirty="0"/>
              <a:t> </a:t>
            </a:r>
            <a:r>
              <a:rPr lang="en-AU" sz="2000" dirty="0" err="1"/>
              <a:t>ve</a:t>
            </a:r>
            <a:r>
              <a:rPr lang="en-AU" sz="2000" dirty="0"/>
              <a:t> </a:t>
            </a:r>
            <a:r>
              <a:rPr lang="en-AU" sz="2000" dirty="0" err="1"/>
              <a:t>güvenliği</a:t>
            </a:r>
            <a:r>
              <a:rPr lang="en-AU" sz="2000" dirty="0"/>
              <a:t> </a:t>
            </a:r>
            <a:r>
              <a:rPr lang="en-AU" sz="2000" dirty="0" err="1"/>
              <a:t>koşullarını</a:t>
            </a:r>
            <a:r>
              <a:rPr lang="en-AU" sz="2000" dirty="0"/>
              <a:t> </a:t>
            </a:r>
            <a:r>
              <a:rPr lang="en-AU" sz="2000" dirty="0" err="1"/>
              <a:t>iyileştirmek</a:t>
            </a:r>
            <a:r>
              <a:rPr lang="en-AU" sz="2000" dirty="0"/>
              <a:t>, </a:t>
            </a:r>
            <a:r>
              <a:rPr lang="en-AU" sz="2000" dirty="0" err="1"/>
              <a:t>uyumlu</a:t>
            </a:r>
            <a:r>
              <a:rPr lang="en-AU" sz="2000" dirty="0"/>
              <a:t> </a:t>
            </a:r>
            <a:r>
              <a:rPr lang="en-AU" sz="2000" dirty="0" err="1"/>
              <a:t>ve</a:t>
            </a:r>
            <a:r>
              <a:rPr lang="en-AU" sz="2000" dirty="0"/>
              <a:t> </a:t>
            </a:r>
            <a:r>
              <a:rPr lang="en-AU" sz="2000" dirty="0" err="1"/>
              <a:t>kapsayıcı</a:t>
            </a:r>
            <a:r>
              <a:rPr lang="en-AU" sz="2000" dirty="0"/>
              <a:t> </a:t>
            </a:r>
            <a:r>
              <a:rPr lang="en-AU" sz="2000" dirty="0" err="1"/>
              <a:t>yaklaşımlar</a:t>
            </a:r>
            <a:r>
              <a:rPr lang="en-AU" sz="2000" dirty="0"/>
              <a:t> </a:t>
            </a:r>
            <a:r>
              <a:rPr lang="en-AU" sz="2000" dirty="0" err="1"/>
              <a:t>geliştirmektir</a:t>
            </a:r>
            <a:r>
              <a:rPr lang="en-AU" sz="2000" dirty="0"/>
              <a:t>.</a:t>
            </a:r>
            <a:r>
              <a:rPr lang="tr-TR" sz="2000" dirty="0"/>
              <a:t/>
            </a:r>
            <a:br>
              <a:rPr lang="tr-TR" sz="2000" dirty="0"/>
            </a:br>
            <a:r>
              <a:rPr lang="tr-TR" sz="2000" dirty="0" smtClean="0"/>
              <a:t>-</a:t>
            </a:r>
            <a:r>
              <a:rPr lang="en-AU" sz="2000" dirty="0" err="1" smtClean="0"/>
              <a:t>Rezervlerin</a:t>
            </a:r>
            <a:r>
              <a:rPr lang="en-AU" sz="2000" dirty="0" smtClean="0"/>
              <a:t> </a:t>
            </a:r>
            <a:r>
              <a:rPr lang="en-AU" sz="2000" dirty="0" err="1"/>
              <a:t>yoğulaştığı</a:t>
            </a:r>
            <a:r>
              <a:rPr lang="en-AU" sz="2000" dirty="0"/>
              <a:t> </a:t>
            </a:r>
            <a:r>
              <a:rPr lang="en-AU" sz="2000" dirty="0" err="1"/>
              <a:t>ilimizde</a:t>
            </a:r>
            <a:r>
              <a:rPr lang="en-AU" sz="2000" dirty="0"/>
              <a:t> 2017 </a:t>
            </a:r>
            <a:r>
              <a:rPr lang="en-AU" sz="2000" dirty="0" err="1"/>
              <a:t>verileri</a:t>
            </a:r>
            <a:r>
              <a:rPr lang="en-AU" sz="2000" dirty="0"/>
              <a:t>- 74 </a:t>
            </a:r>
            <a:r>
              <a:rPr lang="en-AU" sz="2000" dirty="0" err="1"/>
              <a:t>işletme</a:t>
            </a:r>
            <a:r>
              <a:rPr lang="en-AU" sz="2000" dirty="0"/>
              <a:t> 4170 </a:t>
            </a:r>
            <a:r>
              <a:rPr lang="en-AU" sz="2000" dirty="0" err="1"/>
              <a:t>istihdam</a:t>
            </a:r>
            <a:r>
              <a:rPr lang="tr-TR" sz="2000" dirty="0"/>
              <a:t/>
            </a:r>
            <a:br>
              <a:rPr lang="tr-TR" sz="2000" dirty="0"/>
            </a:br>
            <a:r>
              <a:rPr lang="tr-TR" sz="2000" dirty="0" smtClean="0"/>
              <a:t>-</a:t>
            </a:r>
            <a:r>
              <a:rPr lang="en-AU" sz="2000" dirty="0" smtClean="0"/>
              <a:t>29 </a:t>
            </a:r>
            <a:r>
              <a:rPr lang="en-AU" sz="2000" dirty="0" err="1"/>
              <a:t>adet</a:t>
            </a:r>
            <a:r>
              <a:rPr lang="en-AU" sz="2000" dirty="0"/>
              <a:t> </a:t>
            </a:r>
            <a:r>
              <a:rPr lang="en-AU" sz="2000" dirty="0" err="1"/>
              <a:t>mermer</a:t>
            </a:r>
            <a:r>
              <a:rPr lang="en-AU" sz="2000" dirty="0"/>
              <a:t> </a:t>
            </a:r>
            <a:r>
              <a:rPr lang="en-AU" sz="2000" dirty="0" err="1"/>
              <a:t>ocakları</a:t>
            </a:r>
            <a:r>
              <a:rPr lang="en-AU" sz="2000" dirty="0"/>
              <a:t> </a:t>
            </a:r>
            <a:r>
              <a:rPr lang="en-AU" sz="2000" dirty="0" err="1"/>
              <a:t>işletmelerin</a:t>
            </a:r>
            <a:r>
              <a:rPr lang="en-AU" sz="2000" dirty="0"/>
              <a:t> </a:t>
            </a:r>
            <a:r>
              <a:rPr lang="en-AU" sz="2000" dirty="0" err="1"/>
              <a:t>yüzde</a:t>
            </a:r>
            <a:r>
              <a:rPr lang="en-AU" sz="2000" dirty="0"/>
              <a:t> 64.4ünü </a:t>
            </a:r>
            <a:r>
              <a:rPr lang="en-AU" sz="2000" dirty="0" err="1"/>
              <a:t>oluşturmaktadır</a:t>
            </a:r>
            <a:r>
              <a:rPr lang="en-AU" sz="2000" dirty="0"/>
              <a:t>. </a:t>
            </a:r>
            <a:r>
              <a:rPr lang="tr-TR" sz="2000" dirty="0"/>
              <a:t/>
            </a:r>
            <a:br>
              <a:rPr lang="tr-TR" sz="2000" dirty="0"/>
            </a:br>
            <a:r>
              <a:rPr lang="tr-TR" sz="2000" dirty="0" smtClean="0"/>
              <a:t>-</a:t>
            </a:r>
            <a:r>
              <a:rPr lang="en-AU" sz="2000" dirty="0" smtClean="0"/>
              <a:t>İSG </a:t>
            </a:r>
            <a:r>
              <a:rPr lang="en-AU" sz="2000" dirty="0" err="1"/>
              <a:t>açısından</a:t>
            </a:r>
            <a:r>
              <a:rPr lang="en-AU" sz="2000" dirty="0"/>
              <a:t> </a:t>
            </a:r>
            <a:r>
              <a:rPr lang="en-AU" sz="2000" dirty="0" err="1"/>
              <a:t>oldukça</a:t>
            </a:r>
            <a:r>
              <a:rPr lang="en-AU" sz="2000" dirty="0"/>
              <a:t> </a:t>
            </a:r>
            <a:r>
              <a:rPr lang="en-AU" sz="2000" dirty="0" err="1"/>
              <a:t>tehlikeli</a:t>
            </a:r>
            <a:r>
              <a:rPr lang="en-AU" sz="2000" dirty="0"/>
              <a:t> </a:t>
            </a:r>
            <a:r>
              <a:rPr lang="en-AU" sz="2000" dirty="0" err="1"/>
              <a:t>olan</a:t>
            </a:r>
            <a:r>
              <a:rPr lang="en-AU" sz="2000" dirty="0"/>
              <a:t> </a:t>
            </a:r>
            <a:r>
              <a:rPr lang="en-AU" sz="2000" dirty="0" err="1"/>
              <a:t>bu</a:t>
            </a:r>
            <a:r>
              <a:rPr lang="en-AU" sz="2000" dirty="0"/>
              <a:t> </a:t>
            </a:r>
            <a:r>
              <a:rPr lang="en-AU" sz="2000" dirty="0" err="1"/>
              <a:t>sektörde</a:t>
            </a:r>
            <a:r>
              <a:rPr lang="en-AU" sz="2000" dirty="0"/>
              <a:t> </a:t>
            </a:r>
            <a:r>
              <a:rPr lang="en-AU" sz="2000" dirty="0" err="1"/>
              <a:t>üretimin</a:t>
            </a:r>
            <a:r>
              <a:rPr lang="en-AU" sz="2000" dirty="0"/>
              <a:t> </a:t>
            </a:r>
            <a:r>
              <a:rPr lang="en-AU" sz="2000" dirty="0" err="1"/>
              <a:t>büyük</a:t>
            </a:r>
            <a:r>
              <a:rPr lang="en-AU" sz="2000" dirty="0"/>
              <a:t> </a:t>
            </a:r>
            <a:r>
              <a:rPr lang="en-AU" sz="2000" dirty="0" err="1"/>
              <a:t>bir</a:t>
            </a:r>
            <a:r>
              <a:rPr lang="en-AU" sz="2000" dirty="0"/>
              <a:t> </a:t>
            </a:r>
            <a:r>
              <a:rPr lang="en-AU" sz="2000" dirty="0" err="1"/>
              <a:t>kısmı</a:t>
            </a:r>
            <a:r>
              <a:rPr lang="en-AU" sz="2000" dirty="0"/>
              <a:t> </a:t>
            </a:r>
            <a:r>
              <a:rPr lang="en-AU" sz="2000" dirty="0" err="1"/>
              <a:t>açık</a:t>
            </a:r>
            <a:r>
              <a:rPr lang="en-AU" sz="2000" dirty="0"/>
              <a:t> </a:t>
            </a:r>
            <a:r>
              <a:rPr lang="en-AU" sz="2000" dirty="0" err="1"/>
              <a:t>ocak</a:t>
            </a:r>
            <a:r>
              <a:rPr lang="en-AU" sz="2000" dirty="0"/>
              <a:t> </a:t>
            </a:r>
            <a:r>
              <a:rPr lang="en-AU" sz="2000" dirty="0" err="1"/>
              <a:t>madenciliği</a:t>
            </a:r>
            <a:r>
              <a:rPr lang="en-AU" sz="2000" dirty="0"/>
              <a:t> </a:t>
            </a:r>
            <a:r>
              <a:rPr lang="en-AU" sz="2000" dirty="0" err="1"/>
              <a:t>ile</a:t>
            </a:r>
            <a:r>
              <a:rPr lang="en-AU" sz="2000" dirty="0"/>
              <a:t> </a:t>
            </a:r>
            <a:r>
              <a:rPr lang="en-AU" sz="2000" dirty="0" err="1"/>
              <a:t>gercekleşmektedir</a:t>
            </a:r>
            <a:r>
              <a:rPr lang="tr-TR" sz="2000" dirty="0"/>
              <a:t/>
            </a:r>
            <a:br>
              <a:rPr lang="tr-TR" sz="2000" dirty="0"/>
            </a:br>
            <a:r>
              <a:rPr lang="tr-TR" sz="2000" dirty="0" smtClean="0"/>
              <a:t>-2012 </a:t>
            </a:r>
            <a:r>
              <a:rPr lang="tr-TR" sz="2000" dirty="0"/>
              <a:t>yılında çıkarılan 6331 sayılı İş Güvenliği </a:t>
            </a:r>
            <a:r>
              <a:rPr lang="tr-TR" sz="2000" dirty="0" smtClean="0"/>
              <a:t>Kanunu</a:t>
            </a:r>
            <a:r>
              <a:rPr lang="en-AU" sz="2000" dirty="0" smtClean="0"/>
              <a:t>. </a:t>
            </a:r>
            <a:r>
              <a:rPr lang="tr-TR" sz="2000" dirty="0"/>
              <a:t/>
            </a:r>
            <a:br>
              <a:rPr lang="tr-TR" sz="2000" dirty="0"/>
            </a:br>
            <a:r>
              <a:rPr lang="tr-TR" sz="2000" dirty="0" smtClean="0"/>
              <a:t>-</a:t>
            </a:r>
            <a:r>
              <a:rPr lang="en-AU" sz="2000" dirty="0" err="1" smtClean="0"/>
              <a:t>Mermer</a:t>
            </a:r>
            <a:r>
              <a:rPr lang="en-AU" sz="2000" dirty="0" smtClean="0"/>
              <a:t> </a:t>
            </a:r>
            <a:r>
              <a:rPr lang="en-AU" sz="2000" dirty="0" err="1"/>
              <a:t>işleme</a:t>
            </a:r>
            <a:r>
              <a:rPr lang="en-AU" sz="2000" dirty="0"/>
              <a:t> </a:t>
            </a:r>
            <a:r>
              <a:rPr lang="en-AU" sz="2000" dirty="0" err="1"/>
              <a:t>fabrikaları</a:t>
            </a:r>
            <a:r>
              <a:rPr lang="en-AU" sz="2000" dirty="0"/>
              <a:t> </a:t>
            </a:r>
            <a:r>
              <a:rPr lang="en-AU" sz="2000" dirty="0" err="1"/>
              <a:t>ve</a:t>
            </a:r>
            <a:r>
              <a:rPr lang="en-AU" sz="2000" dirty="0"/>
              <a:t> </a:t>
            </a:r>
            <a:r>
              <a:rPr lang="en-AU" sz="2000" dirty="0" err="1"/>
              <a:t>mermer</a:t>
            </a:r>
            <a:r>
              <a:rPr lang="en-AU" sz="2000" dirty="0"/>
              <a:t> </a:t>
            </a:r>
            <a:r>
              <a:rPr lang="en-AU" sz="2000" dirty="0" err="1"/>
              <a:t>ocakları</a:t>
            </a:r>
            <a:r>
              <a:rPr lang="en-AU" sz="2000" dirty="0"/>
              <a:t> her zaman </a:t>
            </a:r>
            <a:r>
              <a:rPr lang="en-AU" sz="2000" dirty="0" err="1"/>
              <a:t>en</a:t>
            </a:r>
            <a:r>
              <a:rPr lang="en-AU" sz="2000" dirty="0"/>
              <a:t> </a:t>
            </a:r>
            <a:r>
              <a:rPr lang="en-AU" sz="2000" dirty="0" err="1"/>
              <a:t>riskli</a:t>
            </a:r>
            <a:r>
              <a:rPr lang="en-AU" sz="2000" dirty="0"/>
              <a:t> </a:t>
            </a:r>
            <a:r>
              <a:rPr lang="en-AU" sz="2000" dirty="0" err="1"/>
              <a:t>sektör</a:t>
            </a:r>
            <a:r>
              <a:rPr lang="en-AU" sz="2000" dirty="0"/>
              <a:t> </a:t>
            </a:r>
            <a:r>
              <a:rPr lang="en-AU" sz="2000" dirty="0" err="1"/>
              <a:t>olmuştur</a:t>
            </a:r>
            <a:r>
              <a:rPr lang="tr-TR" sz="2000" dirty="0"/>
              <a:t/>
            </a:r>
            <a:br>
              <a:rPr lang="tr-TR" sz="2000" dirty="0"/>
            </a:br>
            <a:endParaRPr lang="tr-TR" sz="13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51779" y="352511"/>
            <a:ext cx="3006822" cy="136800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79" y="5680712"/>
            <a:ext cx="1287458" cy="597966"/>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609" y="6178697"/>
            <a:ext cx="876255" cy="46800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7833" y="6177975"/>
            <a:ext cx="547357" cy="468000"/>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3101" y="6177975"/>
            <a:ext cx="1135385" cy="46800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1660" y="5610408"/>
            <a:ext cx="1898748" cy="508026"/>
          </a:xfrm>
          <a:prstGeom prst="rect">
            <a:avLst/>
          </a:prstGeom>
        </p:spPr>
      </p:pic>
      <p:sp>
        <p:nvSpPr>
          <p:cNvPr id="9" name="Metin Kutusu 2"/>
          <p:cNvSpPr txBox="1">
            <a:spLocks noChangeArrowheads="1"/>
          </p:cNvSpPr>
          <p:nvPr/>
        </p:nvSpPr>
        <p:spPr bwMode="auto">
          <a:xfrm>
            <a:off x="4451779" y="1716227"/>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0093" y="1005749"/>
            <a:ext cx="2964581" cy="1838325"/>
          </a:xfrm>
          <a:prstGeom prst="rect">
            <a:avLst/>
          </a:prstGeom>
        </p:spPr>
      </p:pic>
    </p:spTree>
    <p:extLst>
      <p:ext uri="{BB962C8B-B14F-4D97-AF65-F5344CB8AC3E}">
        <p14:creationId xmlns:p14="http://schemas.microsoft.com/office/powerpoint/2010/main" val="1948300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1947" y="2009464"/>
            <a:ext cx="8610600" cy="3416934"/>
          </a:xfrm>
        </p:spPr>
        <p:txBody>
          <a:bodyPr>
            <a:noAutofit/>
          </a:bodyPr>
          <a:lstStyle/>
          <a:p>
            <a:pPr lvl="0"/>
            <a:r>
              <a:rPr lang="tr-TR" sz="1800" dirty="0" smtClean="0"/>
              <a:t>-</a:t>
            </a:r>
            <a:r>
              <a:rPr lang="en-AU" sz="1800" dirty="0" err="1" smtClean="0"/>
              <a:t>Çalışanlar</a:t>
            </a:r>
            <a:r>
              <a:rPr lang="en-AU" sz="1800" dirty="0" smtClean="0"/>
              <a:t> </a:t>
            </a:r>
            <a:r>
              <a:rPr lang="en-AU" sz="1800" dirty="0" err="1"/>
              <a:t>genelikler</a:t>
            </a:r>
            <a:r>
              <a:rPr lang="en-AU" sz="1800" dirty="0"/>
              <a:t> </a:t>
            </a:r>
            <a:r>
              <a:rPr lang="en-AU" sz="1800" dirty="0" err="1"/>
              <a:t>düşme</a:t>
            </a:r>
            <a:r>
              <a:rPr lang="en-AU" sz="1800" dirty="0"/>
              <a:t>, </a:t>
            </a:r>
            <a:r>
              <a:rPr lang="en-AU" sz="1800" dirty="0" err="1"/>
              <a:t>kayma</a:t>
            </a:r>
            <a:r>
              <a:rPr lang="en-AU" sz="1800" dirty="0"/>
              <a:t>, </a:t>
            </a:r>
            <a:r>
              <a:rPr lang="en-AU" sz="1800" dirty="0" err="1"/>
              <a:t>tel</a:t>
            </a:r>
            <a:r>
              <a:rPr lang="en-AU" sz="1800" dirty="0"/>
              <a:t> </a:t>
            </a:r>
            <a:r>
              <a:rPr lang="en-AU" sz="1800" dirty="0" err="1"/>
              <a:t>kopması</a:t>
            </a:r>
            <a:r>
              <a:rPr lang="en-AU" sz="1800" dirty="0"/>
              <a:t>, </a:t>
            </a:r>
            <a:r>
              <a:rPr lang="en-AU" sz="1800" dirty="0" err="1"/>
              <a:t>patlama</a:t>
            </a:r>
            <a:r>
              <a:rPr lang="en-AU" sz="1800" dirty="0"/>
              <a:t> </a:t>
            </a:r>
            <a:r>
              <a:rPr lang="en-AU" sz="1800" dirty="0" err="1"/>
              <a:t>riskleri</a:t>
            </a:r>
            <a:r>
              <a:rPr lang="en-AU" sz="1800" dirty="0"/>
              <a:t>, </a:t>
            </a:r>
            <a:r>
              <a:rPr lang="en-AU" sz="1800" dirty="0" err="1"/>
              <a:t>merdivenden</a:t>
            </a:r>
            <a:r>
              <a:rPr lang="en-AU" sz="1800" dirty="0"/>
              <a:t> </a:t>
            </a:r>
            <a:r>
              <a:rPr lang="en-AU" sz="1800" dirty="0" err="1"/>
              <a:t>düşme</a:t>
            </a:r>
            <a:r>
              <a:rPr lang="en-AU" sz="1800" dirty="0"/>
              <a:t>, </a:t>
            </a:r>
            <a:r>
              <a:rPr lang="en-AU" sz="1800" dirty="0" err="1"/>
              <a:t>nesnelerin</a:t>
            </a:r>
            <a:r>
              <a:rPr lang="en-AU" sz="1800" dirty="0"/>
              <a:t> </a:t>
            </a:r>
            <a:r>
              <a:rPr lang="en-AU" sz="1800" dirty="0" err="1"/>
              <a:t>düşmesi</a:t>
            </a:r>
            <a:r>
              <a:rPr lang="en-AU" sz="1800" dirty="0"/>
              <a:t> </a:t>
            </a:r>
            <a:r>
              <a:rPr lang="en-AU" sz="1800" dirty="0" err="1"/>
              <a:t>gibi</a:t>
            </a:r>
            <a:r>
              <a:rPr lang="en-AU" sz="1800" dirty="0"/>
              <a:t> </a:t>
            </a:r>
            <a:r>
              <a:rPr lang="en-AU" sz="1800" dirty="0" err="1"/>
              <a:t>nedenlerden</a:t>
            </a:r>
            <a:r>
              <a:rPr lang="en-AU" sz="1800" dirty="0"/>
              <a:t> </a:t>
            </a:r>
            <a:r>
              <a:rPr lang="en-AU" sz="1800" dirty="0" err="1"/>
              <a:t>dolayı</a:t>
            </a:r>
            <a:r>
              <a:rPr lang="en-AU" sz="1800" dirty="0"/>
              <a:t> </a:t>
            </a:r>
            <a:r>
              <a:rPr lang="en-AU" sz="1800" dirty="0" err="1"/>
              <a:t>yaralanma</a:t>
            </a:r>
            <a:r>
              <a:rPr lang="en-AU" sz="1800" dirty="0"/>
              <a:t> </a:t>
            </a:r>
            <a:r>
              <a:rPr lang="en-AU" sz="1800" dirty="0" err="1"/>
              <a:t>ve</a:t>
            </a:r>
            <a:r>
              <a:rPr lang="en-AU" sz="1800" dirty="0"/>
              <a:t> can </a:t>
            </a:r>
            <a:r>
              <a:rPr lang="en-AU" sz="1800" dirty="0" err="1"/>
              <a:t>kaybı</a:t>
            </a:r>
            <a:r>
              <a:rPr lang="en-AU" sz="1800" dirty="0"/>
              <a:t> </a:t>
            </a:r>
            <a:r>
              <a:rPr lang="en-AU" sz="1800" dirty="0" err="1"/>
              <a:t>riski</a:t>
            </a:r>
            <a:r>
              <a:rPr lang="en-AU" sz="1800" dirty="0"/>
              <a:t> </a:t>
            </a:r>
            <a:r>
              <a:rPr lang="en-AU" sz="1800" dirty="0" err="1"/>
              <a:t>taşımaktadır</a:t>
            </a:r>
            <a:r>
              <a:rPr lang="en-AU" sz="1800" dirty="0"/>
              <a:t>.</a:t>
            </a:r>
            <a:r>
              <a:rPr lang="tr-TR" sz="1800" dirty="0"/>
              <a:t/>
            </a:r>
            <a:br>
              <a:rPr lang="tr-TR" sz="1800" dirty="0"/>
            </a:br>
            <a:r>
              <a:rPr lang="tr-TR" sz="1800" dirty="0" smtClean="0"/>
              <a:t>-</a:t>
            </a:r>
            <a:r>
              <a:rPr lang="en-AU" sz="1800" dirty="0" err="1" smtClean="0"/>
              <a:t>Mermer</a:t>
            </a:r>
            <a:r>
              <a:rPr lang="en-AU" sz="1800" dirty="0" smtClean="0"/>
              <a:t> </a:t>
            </a:r>
            <a:r>
              <a:rPr lang="en-AU" sz="1800" dirty="0" err="1"/>
              <a:t>madenciliği</a:t>
            </a:r>
            <a:r>
              <a:rPr lang="en-AU" sz="1800" dirty="0"/>
              <a:t> </a:t>
            </a:r>
            <a:r>
              <a:rPr lang="en-AU" sz="1800" dirty="0" err="1"/>
              <a:t>sektöründe</a:t>
            </a:r>
            <a:r>
              <a:rPr lang="en-AU" sz="1800" dirty="0"/>
              <a:t> </a:t>
            </a:r>
            <a:r>
              <a:rPr lang="en-AU" sz="1800" dirty="0" err="1"/>
              <a:t>iş</a:t>
            </a:r>
            <a:r>
              <a:rPr lang="en-AU" sz="1800" dirty="0"/>
              <a:t> </a:t>
            </a:r>
            <a:r>
              <a:rPr lang="en-AU" sz="1800" dirty="0" err="1"/>
              <a:t>saglığı</a:t>
            </a:r>
            <a:r>
              <a:rPr lang="en-AU" sz="1800" dirty="0"/>
              <a:t> </a:t>
            </a:r>
            <a:r>
              <a:rPr lang="en-AU" sz="1800" dirty="0" err="1"/>
              <a:t>ve</a:t>
            </a:r>
            <a:r>
              <a:rPr lang="en-AU" sz="1800" dirty="0"/>
              <a:t> </a:t>
            </a:r>
            <a:r>
              <a:rPr lang="en-AU" sz="1800" dirty="0" err="1"/>
              <a:t>güvenliği</a:t>
            </a:r>
            <a:r>
              <a:rPr lang="en-AU" sz="1800" dirty="0"/>
              <a:t> </a:t>
            </a:r>
            <a:r>
              <a:rPr lang="en-AU" sz="1800" dirty="0" err="1"/>
              <a:t>koşullarının</a:t>
            </a:r>
            <a:r>
              <a:rPr lang="en-AU" sz="1800" dirty="0"/>
              <a:t> </a:t>
            </a:r>
            <a:r>
              <a:rPr lang="en-AU" sz="1800" dirty="0" err="1"/>
              <a:t>iyileştirilmesi</a:t>
            </a:r>
            <a:r>
              <a:rPr lang="en-AU" sz="1800" dirty="0"/>
              <a:t>,</a:t>
            </a:r>
            <a:r>
              <a:rPr lang="tr-TR" sz="1800" dirty="0"/>
              <a:t/>
            </a:r>
            <a:br>
              <a:rPr lang="tr-TR" sz="1800" dirty="0"/>
            </a:br>
            <a:r>
              <a:rPr lang="tr-TR" sz="1800" dirty="0" smtClean="0"/>
              <a:t>-Ç</a:t>
            </a:r>
            <a:r>
              <a:rPr lang="en-AU" sz="1800" dirty="0" err="1" smtClean="0"/>
              <a:t>alışma</a:t>
            </a:r>
            <a:r>
              <a:rPr lang="en-AU" sz="1800" dirty="0" smtClean="0"/>
              <a:t> </a:t>
            </a:r>
            <a:r>
              <a:rPr lang="en-AU" sz="1800" dirty="0" err="1"/>
              <a:t>koşullarının</a:t>
            </a:r>
            <a:r>
              <a:rPr lang="en-AU" sz="1800" dirty="0"/>
              <a:t> </a:t>
            </a:r>
            <a:r>
              <a:rPr lang="en-AU" sz="1800" dirty="0" err="1"/>
              <a:t>iyileştirilmesi</a:t>
            </a:r>
            <a:r>
              <a:rPr lang="en-AU" sz="1800" dirty="0"/>
              <a:t> </a:t>
            </a:r>
            <a:r>
              <a:rPr lang="en-AU" sz="1800" dirty="0" err="1"/>
              <a:t>ve</a:t>
            </a:r>
            <a:r>
              <a:rPr lang="en-AU" sz="1800" dirty="0"/>
              <a:t> </a:t>
            </a:r>
            <a:r>
              <a:rPr lang="en-AU" sz="1800" dirty="0" err="1"/>
              <a:t>proaktif</a:t>
            </a:r>
            <a:r>
              <a:rPr lang="en-AU" sz="1800" dirty="0"/>
              <a:t> </a:t>
            </a:r>
            <a:r>
              <a:rPr lang="en-AU" sz="1800" dirty="0" err="1"/>
              <a:t>bir</a:t>
            </a:r>
            <a:r>
              <a:rPr lang="en-AU" sz="1800" dirty="0"/>
              <a:t> </a:t>
            </a:r>
            <a:r>
              <a:rPr lang="en-AU" sz="1800" dirty="0" err="1"/>
              <a:t>yaklasım</a:t>
            </a:r>
            <a:r>
              <a:rPr lang="en-AU" sz="1800" dirty="0"/>
              <a:t> </a:t>
            </a:r>
            <a:r>
              <a:rPr lang="en-AU" sz="1800" dirty="0" err="1"/>
              <a:t>benimsemek</a:t>
            </a:r>
            <a:r>
              <a:rPr lang="en-AU" sz="1800" dirty="0"/>
              <a:t>, </a:t>
            </a:r>
            <a:r>
              <a:rPr lang="tr-TR" sz="1800" dirty="0"/>
              <a:t/>
            </a:r>
            <a:br>
              <a:rPr lang="tr-TR" sz="1800" dirty="0"/>
            </a:br>
            <a:r>
              <a:rPr lang="en-AU" sz="1800" dirty="0" err="1"/>
              <a:t>insan</a:t>
            </a:r>
            <a:r>
              <a:rPr lang="en-AU" sz="1800" dirty="0"/>
              <a:t> </a:t>
            </a:r>
            <a:r>
              <a:rPr lang="en-AU" sz="1800" dirty="0" err="1"/>
              <a:t>kaynakları</a:t>
            </a:r>
            <a:r>
              <a:rPr lang="en-AU" sz="1800" dirty="0"/>
              <a:t> </a:t>
            </a:r>
            <a:r>
              <a:rPr lang="en-AU" sz="1800" dirty="0" err="1"/>
              <a:t>gelişiminin</a:t>
            </a:r>
            <a:r>
              <a:rPr lang="en-AU" sz="1800" dirty="0"/>
              <a:t> </a:t>
            </a:r>
            <a:r>
              <a:rPr lang="en-AU" sz="1800" dirty="0" err="1"/>
              <a:t>desteklenmesi</a:t>
            </a:r>
            <a:r>
              <a:rPr lang="en-AU" sz="1800" dirty="0"/>
              <a:t>, </a:t>
            </a:r>
            <a:r>
              <a:rPr lang="en-AU" sz="1800" dirty="0" err="1"/>
              <a:t>iş</a:t>
            </a:r>
            <a:r>
              <a:rPr lang="en-AU" sz="1800" dirty="0"/>
              <a:t> </a:t>
            </a:r>
            <a:r>
              <a:rPr lang="en-AU" sz="1800" dirty="0" err="1"/>
              <a:t>yerinin</a:t>
            </a:r>
            <a:r>
              <a:rPr lang="en-AU" sz="1800" dirty="0"/>
              <a:t> </a:t>
            </a:r>
            <a:r>
              <a:rPr lang="en-AU" sz="1800" dirty="0" err="1"/>
              <a:t>yasal</a:t>
            </a:r>
            <a:r>
              <a:rPr lang="en-AU" sz="1800" dirty="0"/>
              <a:t> </a:t>
            </a:r>
            <a:r>
              <a:rPr lang="en-AU" sz="1800" dirty="0" err="1"/>
              <a:t>gertekliliğinin</a:t>
            </a:r>
            <a:r>
              <a:rPr lang="en-AU" sz="1800" dirty="0"/>
              <a:t> </a:t>
            </a:r>
            <a:r>
              <a:rPr lang="en-AU" sz="1800" dirty="0" err="1"/>
              <a:t>karşılanmasının</a:t>
            </a:r>
            <a:r>
              <a:rPr lang="en-AU" sz="1800" dirty="0"/>
              <a:t> </a:t>
            </a:r>
            <a:r>
              <a:rPr lang="en-AU" sz="1800" dirty="0" err="1"/>
              <a:t>kolaylaştırılması</a:t>
            </a:r>
            <a:r>
              <a:rPr lang="en-AU" sz="1800" dirty="0"/>
              <a:t>. </a:t>
            </a:r>
            <a:r>
              <a:rPr lang="tr-TR" sz="1800" dirty="0"/>
              <a:t/>
            </a:r>
            <a:br>
              <a:rPr lang="tr-TR" sz="1800" dirty="0"/>
            </a:br>
            <a:r>
              <a:rPr lang="tr-TR" sz="1800" dirty="0" smtClean="0"/>
              <a:t>-</a:t>
            </a:r>
            <a:r>
              <a:rPr lang="en-AU" sz="1800" dirty="0" err="1" smtClean="0"/>
              <a:t>Sendikalaşmanın</a:t>
            </a:r>
            <a:r>
              <a:rPr lang="en-AU" sz="1800" dirty="0" smtClean="0"/>
              <a:t> </a:t>
            </a:r>
            <a:r>
              <a:rPr lang="en-AU" sz="1800" dirty="0" err="1"/>
              <a:t>önemine</a:t>
            </a:r>
            <a:r>
              <a:rPr lang="en-AU" sz="1800" dirty="0"/>
              <a:t> </a:t>
            </a:r>
            <a:r>
              <a:rPr lang="en-AU" sz="1800" dirty="0" err="1"/>
              <a:t>dikkat</a:t>
            </a:r>
            <a:r>
              <a:rPr lang="en-AU" sz="1800" dirty="0"/>
              <a:t> </a:t>
            </a:r>
            <a:r>
              <a:rPr lang="en-AU" sz="1800" dirty="0" err="1"/>
              <a:t>çekmek</a:t>
            </a:r>
            <a:r>
              <a:rPr lang="tr-TR" sz="1800" dirty="0"/>
              <a:t/>
            </a:r>
            <a:br>
              <a:rPr lang="tr-TR" sz="1800" dirty="0"/>
            </a:br>
            <a:r>
              <a:rPr lang="tr-TR" sz="1800" dirty="0" smtClean="0"/>
              <a:t>-</a:t>
            </a:r>
            <a:r>
              <a:rPr lang="en-AU" sz="1800" dirty="0" err="1" smtClean="0"/>
              <a:t>Farkındalık</a:t>
            </a:r>
            <a:r>
              <a:rPr lang="en-AU" sz="1800" dirty="0" smtClean="0"/>
              <a:t> </a:t>
            </a:r>
            <a:r>
              <a:rPr lang="en-AU" sz="1800" dirty="0" err="1"/>
              <a:t>çalışmaları</a:t>
            </a:r>
            <a:r>
              <a:rPr lang="en-AU" sz="1800" dirty="0"/>
              <a:t> </a:t>
            </a:r>
            <a:r>
              <a:rPr lang="en-AU" sz="1800" dirty="0" err="1"/>
              <a:t>yapmak</a:t>
            </a:r>
            <a:r>
              <a:rPr lang="tr-TR" sz="1800" dirty="0"/>
              <a:t/>
            </a:r>
            <a:br>
              <a:rPr lang="tr-TR" sz="1800" dirty="0"/>
            </a:br>
            <a:r>
              <a:rPr lang="tr-TR" sz="1800" dirty="0" smtClean="0"/>
              <a:t>-</a:t>
            </a:r>
            <a:r>
              <a:rPr lang="en-AU" sz="1800" dirty="0" err="1" smtClean="0"/>
              <a:t>Tüm</a:t>
            </a:r>
            <a:r>
              <a:rPr lang="en-AU" sz="1800" dirty="0" smtClean="0"/>
              <a:t> </a:t>
            </a:r>
            <a:r>
              <a:rPr lang="en-AU" sz="1800" dirty="0" err="1"/>
              <a:t>bu</a:t>
            </a:r>
            <a:r>
              <a:rPr lang="en-AU" sz="1800" dirty="0"/>
              <a:t> </a:t>
            </a:r>
            <a:r>
              <a:rPr lang="en-AU" sz="1800" dirty="0" err="1"/>
              <a:t>nedenlerden</a:t>
            </a:r>
            <a:r>
              <a:rPr lang="en-AU" sz="1800" dirty="0"/>
              <a:t> </a:t>
            </a:r>
            <a:r>
              <a:rPr lang="en-AU" sz="1800" dirty="0" err="1"/>
              <a:t>dolayı</a:t>
            </a:r>
            <a:r>
              <a:rPr lang="en-AU" sz="1800" dirty="0"/>
              <a:t> </a:t>
            </a:r>
            <a:r>
              <a:rPr lang="en-AU" sz="1800" dirty="0" err="1"/>
              <a:t>madencilik</a:t>
            </a:r>
            <a:r>
              <a:rPr lang="en-AU" sz="1800" dirty="0"/>
              <a:t> </a:t>
            </a:r>
            <a:r>
              <a:rPr lang="en-AU" sz="1800" dirty="0" err="1"/>
              <a:t>ve</a:t>
            </a:r>
            <a:r>
              <a:rPr lang="en-AU" sz="1800" dirty="0"/>
              <a:t> </a:t>
            </a:r>
            <a:r>
              <a:rPr lang="en-AU" sz="1800" dirty="0" err="1"/>
              <a:t>mermer</a:t>
            </a:r>
            <a:r>
              <a:rPr lang="en-AU" sz="1800" dirty="0"/>
              <a:t> </a:t>
            </a:r>
            <a:r>
              <a:rPr lang="en-AU" sz="1800" dirty="0" err="1"/>
              <a:t>sektörü</a:t>
            </a:r>
            <a:r>
              <a:rPr lang="en-AU" sz="1800" dirty="0"/>
              <a:t> </a:t>
            </a:r>
            <a:r>
              <a:rPr lang="en-AU" sz="1800" dirty="0" err="1"/>
              <a:t>projemizin</a:t>
            </a:r>
            <a:r>
              <a:rPr lang="en-AU" sz="1800" dirty="0"/>
              <a:t> </a:t>
            </a:r>
            <a:r>
              <a:rPr lang="en-AU" sz="1800" dirty="0" err="1"/>
              <a:t>ana</a:t>
            </a:r>
            <a:r>
              <a:rPr lang="en-AU" sz="1800" dirty="0"/>
              <a:t> </a:t>
            </a:r>
            <a:r>
              <a:rPr lang="en-AU" sz="1800" dirty="0" err="1"/>
              <a:t>hedefi</a:t>
            </a:r>
            <a:r>
              <a:rPr lang="en-AU" sz="1800" dirty="0"/>
              <a:t> </a:t>
            </a:r>
            <a:r>
              <a:rPr lang="en-AU" sz="1800" dirty="0" err="1"/>
              <a:t>olarak</a:t>
            </a:r>
            <a:r>
              <a:rPr lang="en-AU" sz="1800" dirty="0"/>
              <a:t> </a:t>
            </a:r>
            <a:r>
              <a:rPr lang="en-AU" sz="1800" dirty="0" err="1"/>
              <a:t>belirlenmiştir</a:t>
            </a:r>
            <a:r>
              <a:rPr lang="en-AU" sz="2000" dirty="0"/>
              <a:t>.</a:t>
            </a:r>
            <a:r>
              <a:rPr lang="tr-TR" sz="2000" dirty="0"/>
              <a:t/>
            </a:r>
            <a:br>
              <a:rPr lang="tr-TR" sz="2000" dirty="0"/>
            </a:br>
            <a:endParaRPr lang="tr-TR" sz="2000" dirty="0"/>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63837" y="293619"/>
            <a:ext cx="3006821" cy="1368000"/>
          </a:xfr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255" y="5767339"/>
            <a:ext cx="1287458" cy="59796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660" y="6086335"/>
            <a:ext cx="876255" cy="468000"/>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8015" y="6086335"/>
            <a:ext cx="547359" cy="468000"/>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9862" y="6066322"/>
            <a:ext cx="1112453" cy="458548"/>
          </a:xfrm>
          <a:prstGeom prst="rect">
            <a:avLst/>
          </a:prstGeom>
        </p:spPr>
      </p:pic>
      <p:pic>
        <p:nvPicPr>
          <p:cNvPr id="10" name="Resim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7384" y="5812309"/>
            <a:ext cx="1898748" cy="508026"/>
          </a:xfrm>
          <a:prstGeom prst="rect">
            <a:avLst/>
          </a:prstGeom>
        </p:spPr>
      </p:pic>
      <p:sp>
        <p:nvSpPr>
          <p:cNvPr id="11" name="Metin Kutusu 2"/>
          <p:cNvSpPr txBox="1">
            <a:spLocks noChangeArrowheads="1"/>
          </p:cNvSpPr>
          <p:nvPr/>
        </p:nvSpPr>
        <p:spPr bwMode="auto">
          <a:xfrm>
            <a:off x="4763837" y="1642778"/>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58965" y="590730"/>
            <a:ext cx="2172100" cy="2837468"/>
          </a:xfrm>
          <a:prstGeom prst="rect">
            <a:avLst/>
          </a:prstGeom>
        </p:spPr>
      </p:pic>
    </p:spTree>
    <p:extLst>
      <p:ext uri="{BB962C8B-B14F-4D97-AF65-F5344CB8AC3E}">
        <p14:creationId xmlns:p14="http://schemas.microsoft.com/office/powerpoint/2010/main" val="3823072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2816" y="2058718"/>
            <a:ext cx="8610600" cy="2917543"/>
          </a:xfrm>
        </p:spPr>
        <p:txBody>
          <a:bodyPr>
            <a:normAutofit fontScale="90000"/>
          </a:bodyPr>
          <a:lstStyle/>
          <a:p>
            <a:r>
              <a:rPr lang="en-AU" sz="3100" b="1" i="1" dirty="0"/>
              <a:t>DTSO- Diyarbakır </a:t>
            </a:r>
            <a:r>
              <a:rPr lang="en-AU" sz="3100" b="1" i="1" dirty="0" err="1"/>
              <a:t>Ticaret</a:t>
            </a:r>
            <a:r>
              <a:rPr lang="en-AU" sz="3100" b="1" i="1" dirty="0"/>
              <a:t> </a:t>
            </a:r>
            <a:r>
              <a:rPr lang="en-AU" sz="3100" b="1" i="1" dirty="0" err="1"/>
              <a:t>ve</a:t>
            </a:r>
            <a:r>
              <a:rPr lang="en-AU" sz="3100" b="1" i="1" dirty="0"/>
              <a:t> </a:t>
            </a:r>
            <a:r>
              <a:rPr lang="en-AU" sz="3100" b="1" i="1" dirty="0" err="1"/>
              <a:t>Sanayi</a:t>
            </a:r>
            <a:r>
              <a:rPr lang="en-AU" sz="3100" b="1" i="1" dirty="0"/>
              <a:t> </a:t>
            </a:r>
            <a:r>
              <a:rPr lang="en-AU" sz="3100" b="1" i="1" dirty="0" err="1" smtClean="0"/>
              <a:t>Odası</a:t>
            </a:r>
            <a:r>
              <a:rPr lang="en-AU" sz="3100" b="1" i="1" dirty="0" smtClean="0"/>
              <a:t>-</a:t>
            </a:r>
            <a:r>
              <a:rPr lang="tr-TR" sz="3100" b="1" i="1" dirty="0" smtClean="0"/>
              <a:t>Eş ortak</a:t>
            </a:r>
            <a:r>
              <a:rPr lang="tr-TR" dirty="0"/>
              <a:t/>
            </a:r>
            <a:br>
              <a:rPr lang="tr-TR" dirty="0"/>
            </a:br>
            <a:r>
              <a:rPr lang="tr-TR" dirty="0" smtClean="0"/>
              <a:t>*</a:t>
            </a:r>
            <a:r>
              <a:rPr lang="en-AU" sz="2700" dirty="0" err="1" smtClean="0"/>
              <a:t>Hedef</a:t>
            </a:r>
            <a:r>
              <a:rPr lang="en-AU" sz="2700" dirty="0" smtClean="0"/>
              <a:t> </a:t>
            </a:r>
            <a:r>
              <a:rPr lang="en-AU" sz="2700" dirty="0" err="1"/>
              <a:t>gurupların</a:t>
            </a:r>
            <a:r>
              <a:rPr lang="en-AU" sz="2700" dirty="0"/>
              <a:t> </a:t>
            </a:r>
            <a:r>
              <a:rPr lang="en-AU" sz="2700" dirty="0" err="1"/>
              <a:t>belirlenmesi</a:t>
            </a:r>
            <a:r>
              <a:rPr lang="tr-TR" sz="2700" dirty="0"/>
              <a:t/>
            </a:r>
            <a:br>
              <a:rPr lang="tr-TR" sz="2700" dirty="0"/>
            </a:br>
            <a:r>
              <a:rPr lang="tr-TR" sz="2700" dirty="0" smtClean="0"/>
              <a:t>*</a:t>
            </a:r>
            <a:r>
              <a:rPr lang="en-AU" sz="2700" dirty="0" err="1" smtClean="0"/>
              <a:t>Faaliyetlerin</a:t>
            </a:r>
            <a:r>
              <a:rPr lang="en-AU" sz="2700" dirty="0" smtClean="0"/>
              <a:t> </a:t>
            </a:r>
            <a:r>
              <a:rPr lang="en-AU" sz="2700" dirty="0" err="1"/>
              <a:t>etkinliğinin</a:t>
            </a:r>
            <a:r>
              <a:rPr lang="en-AU" sz="2700" dirty="0"/>
              <a:t> </a:t>
            </a:r>
            <a:r>
              <a:rPr lang="en-AU" sz="2700" dirty="0" err="1"/>
              <a:t>sağlanması</a:t>
            </a:r>
            <a:r>
              <a:rPr lang="tr-TR" sz="2700" dirty="0"/>
              <a:t/>
            </a:r>
            <a:br>
              <a:rPr lang="tr-TR" sz="2700" dirty="0"/>
            </a:br>
            <a:r>
              <a:rPr lang="tr-TR" sz="2700" dirty="0" smtClean="0"/>
              <a:t>*</a:t>
            </a:r>
            <a:r>
              <a:rPr lang="en-AU" sz="2700" dirty="0" err="1" smtClean="0"/>
              <a:t>Teknik</a:t>
            </a:r>
            <a:r>
              <a:rPr lang="en-AU" sz="2700" dirty="0" smtClean="0"/>
              <a:t> </a:t>
            </a:r>
            <a:r>
              <a:rPr lang="en-AU" sz="2700" dirty="0" err="1"/>
              <a:t>destek</a:t>
            </a:r>
            <a:r>
              <a:rPr lang="tr-TR" sz="2700" dirty="0"/>
              <a:t/>
            </a:r>
            <a:br>
              <a:rPr lang="tr-TR" sz="2700" dirty="0"/>
            </a:br>
            <a:r>
              <a:rPr lang="tr-TR" sz="2700" dirty="0" smtClean="0"/>
              <a:t>*</a:t>
            </a:r>
            <a:r>
              <a:rPr lang="en-AU" sz="2700" dirty="0" err="1" smtClean="0"/>
              <a:t>Similasyon</a:t>
            </a:r>
            <a:r>
              <a:rPr lang="en-AU" sz="2700" dirty="0" smtClean="0"/>
              <a:t> </a:t>
            </a:r>
            <a:r>
              <a:rPr lang="en-AU" sz="2700" dirty="0" err="1"/>
              <a:t>odası</a:t>
            </a:r>
            <a:r>
              <a:rPr lang="en-AU" sz="2700" dirty="0"/>
              <a:t> </a:t>
            </a:r>
            <a:r>
              <a:rPr lang="en-AU" sz="2700" dirty="0" err="1"/>
              <a:t>kurulumu</a:t>
            </a:r>
            <a:r>
              <a:rPr lang="en-AU" sz="2700" dirty="0"/>
              <a:t> </a:t>
            </a:r>
            <a:r>
              <a:rPr lang="en-AU" sz="2700" dirty="0" err="1"/>
              <a:t>için</a:t>
            </a:r>
            <a:r>
              <a:rPr lang="en-AU" sz="2700" dirty="0"/>
              <a:t> </a:t>
            </a:r>
            <a:r>
              <a:rPr lang="en-AU" sz="2700" dirty="0" err="1"/>
              <a:t>destek</a:t>
            </a:r>
            <a:r>
              <a:rPr lang="en-AU" sz="2700" dirty="0"/>
              <a:t>- DTSO </a:t>
            </a:r>
            <a:r>
              <a:rPr lang="en-AU" sz="2700" dirty="0" err="1"/>
              <a:t>Sanayi</a:t>
            </a:r>
            <a:r>
              <a:rPr lang="en-AU" sz="2700" dirty="0"/>
              <a:t> </a:t>
            </a:r>
            <a:r>
              <a:rPr lang="en-AU" sz="2700" dirty="0" err="1"/>
              <a:t>Mektebi</a:t>
            </a:r>
            <a:r>
              <a:rPr lang="tr-TR" sz="2700" dirty="0"/>
              <a:t/>
            </a:r>
            <a:br>
              <a:rPr lang="tr-TR" sz="2700" dirty="0"/>
            </a:br>
            <a:r>
              <a:rPr lang="en-AU" dirty="0"/>
              <a:t> </a:t>
            </a:r>
            <a:r>
              <a:rPr lang="tr-TR" dirty="0"/>
              <a:t/>
            </a:r>
            <a:br>
              <a:rPr lang="tr-TR"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92589" y="283066"/>
            <a:ext cx="3006821" cy="136800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27" y="5738464"/>
            <a:ext cx="1287458" cy="59796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7706" y="6304580"/>
            <a:ext cx="876255" cy="468000"/>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02263" y="6303362"/>
            <a:ext cx="505254" cy="43200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609266" y="6303362"/>
            <a:ext cx="1135385" cy="46800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764" y="5835421"/>
            <a:ext cx="1898748" cy="508026"/>
          </a:xfrm>
          <a:prstGeom prst="rect">
            <a:avLst/>
          </a:prstGeom>
        </p:spPr>
      </p:pic>
      <p:sp>
        <p:nvSpPr>
          <p:cNvPr id="11" name="Metin Kutusu 2"/>
          <p:cNvSpPr txBox="1">
            <a:spLocks noChangeArrowheads="1"/>
          </p:cNvSpPr>
          <p:nvPr/>
        </p:nvSpPr>
        <p:spPr bwMode="auto">
          <a:xfrm>
            <a:off x="4592588" y="1637064"/>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latin typeface="Calibri" panose="020F0502020204030204" pitchFamily="34" charset="0"/>
                <a:ea typeface="Calibri" panose="020F0502020204030204" pitchFamily="34" charset="0"/>
                <a:cs typeface="Times New Roman" panose="02020603050405020304" pitchFamily="18" charset="0"/>
              </a:rPr>
              <a:t>Birliğiv</a:t>
            </a:r>
            <a:r>
              <a:rPr lang="en-AU" sz="1000" dirty="0">
                <a:latin typeface="Calibri" panose="020F0502020204030204" pitchFamily="34" charset="0"/>
                <a:ea typeface="Calibri" panose="020F0502020204030204" pitchFamily="34" charset="0"/>
                <a:cs typeface="Times New Roman" panose="02020603050405020304" pitchFamily="18" charset="0"/>
              </a:rPr>
              <a:t> e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6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1574" y="2009088"/>
            <a:ext cx="8610600" cy="3612066"/>
          </a:xfrm>
        </p:spPr>
        <p:txBody>
          <a:bodyPr>
            <a:normAutofit/>
          </a:bodyPr>
          <a:lstStyle/>
          <a:p>
            <a:r>
              <a:rPr lang="tr-TR" sz="2700" b="1" i="1" dirty="0" smtClean="0"/>
              <a:t/>
            </a:r>
            <a:br>
              <a:rPr lang="tr-TR" sz="2700" b="1" i="1" dirty="0" smtClean="0"/>
            </a:br>
            <a:r>
              <a:rPr lang="en-AU" sz="2700" b="1" i="1" dirty="0" smtClean="0"/>
              <a:t>DIMAD-Diyarbakır </a:t>
            </a:r>
            <a:r>
              <a:rPr lang="en-AU" sz="2700" b="1" i="1" dirty="0" err="1"/>
              <a:t>Mermerciler</a:t>
            </a:r>
            <a:r>
              <a:rPr lang="en-AU" sz="2700" b="1" i="1" dirty="0"/>
              <a:t> </a:t>
            </a:r>
            <a:r>
              <a:rPr lang="en-AU" sz="2700" b="1" i="1" dirty="0" err="1"/>
              <a:t>ve</a:t>
            </a:r>
            <a:r>
              <a:rPr lang="en-AU" sz="2700" b="1" i="1" dirty="0"/>
              <a:t> </a:t>
            </a:r>
            <a:r>
              <a:rPr lang="en-AU" sz="2700" b="1" i="1" dirty="0" err="1"/>
              <a:t>Madenciler</a:t>
            </a:r>
            <a:r>
              <a:rPr lang="en-AU" sz="2700" b="1" i="1" dirty="0"/>
              <a:t> </a:t>
            </a:r>
            <a:r>
              <a:rPr lang="en-AU" sz="2700" b="1" i="1" dirty="0" err="1"/>
              <a:t>Derneği-Eş</a:t>
            </a:r>
            <a:r>
              <a:rPr lang="en-AU" sz="2700" b="1" i="1" dirty="0"/>
              <a:t> </a:t>
            </a:r>
            <a:r>
              <a:rPr lang="tr-TR" sz="2700" b="1" i="1" dirty="0" smtClean="0"/>
              <a:t>ortak</a:t>
            </a:r>
            <a:r>
              <a:rPr lang="tr-TR" sz="2700" dirty="0"/>
              <a:t/>
            </a:r>
            <a:br>
              <a:rPr lang="tr-TR" sz="2700" dirty="0"/>
            </a:br>
            <a:r>
              <a:rPr lang="tr-TR" sz="2700" dirty="0" smtClean="0"/>
              <a:t>*</a:t>
            </a:r>
            <a:r>
              <a:rPr lang="en-AU" sz="2400" dirty="0" smtClean="0"/>
              <a:t>30 </a:t>
            </a:r>
            <a:r>
              <a:rPr lang="en-AU" sz="2400" dirty="0" err="1"/>
              <a:t>maden</a:t>
            </a:r>
            <a:r>
              <a:rPr lang="en-AU" sz="2400" dirty="0"/>
              <a:t> </a:t>
            </a:r>
            <a:r>
              <a:rPr lang="en-AU" sz="2400" dirty="0" err="1"/>
              <a:t>firmasıyla</a:t>
            </a:r>
            <a:r>
              <a:rPr lang="en-AU" sz="2400" dirty="0"/>
              <a:t> </a:t>
            </a:r>
            <a:r>
              <a:rPr lang="en-AU" sz="2400" dirty="0" err="1"/>
              <a:t>birlikte</a:t>
            </a:r>
            <a:r>
              <a:rPr lang="en-AU" sz="2400" dirty="0"/>
              <a:t> </a:t>
            </a:r>
            <a:r>
              <a:rPr lang="en-AU" sz="2400" dirty="0" err="1"/>
              <a:t>hedef</a:t>
            </a:r>
            <a:r>
              <a:rPr lang="en-AU" sz="2400" dirty="0"/>
              <a:t> </a:t>
            </a:r>
            <a:r>
              <a:rPr lang="en-AU" sz="2400" dirty="0" err="1"/>
              <a:t>gurupların</a:t>
            </a:r>
            <a:r>
              <a:rPr lang="en-AU" sz="2400" dirty="0"/>
              <a:t> </a:t>
            </a:r>
            <a:r>
              <a:rPr lang="en-AU" sz="2400" dirty="0" err="1"/>
              <a:t>belirlenmesi</a:t>
            </a:r>
            <a:r>
              <a:rPr lang="tr-TR" sz="2400" dirty="0"/>
              <a:t/>
            </a:r>
            <a:br>
              <a:rPr lang="tr-TR" sz="2400" dirty="0"/>
            </a:br>
            <a:r>
              <a:rPr lang="tr-TR" sz="2400" dirty="0" smtClean="0"/>
              <a:t>*</a:t>
            </a:r>
            <a:r>
              <a:rPr lang="en-AU" sz="2400" dirty="0" err="1" smtClean="0"/>
              <a:t>Firmaların</a:t>
            </a:r>
            <a:r>
              <a:rPr lang="en-AU" sz="2400" dirty="0" smtClean="0"/>
              <a:t> </a:t>
            </a:r>
            <a:r>
              <a:rPr lang="en-AU" sz="2400" dirty="0"/>
              <a:t>organize </a:t>
            </a:r>
            <a:r>
              <a:rPr lang="en-AU" sz="2400" dirty="0" err="1"/>
              <a:t>edilmesi</a:t>
            </a:r>
            <a:r>
              <a:rPr lang="tr-TR" sz="2400" dirty="0"/>
              <a:t/>
            </a:r>
            <a:br>
              <a:rPr lang="tr-TR" sz="2400" dirty="0"/>
            </a:br>
            <a:r>
              <a:rPr lang="tr-TR" sz="2400" dirty="0" smtClean="0"/>
              <a:t>*</a:t>
            </a:r>
            <a:r>
              <a:rPr lang="en-AU" sz="2400" dirty="0" err="1" smtClean="0"/>
              <a:t>Tüm</a:t>
            </a:r>
            <a:r>
              <a:rPr lang="en-AU" sz="2400" dirty="0" smtClean="0"/>
              <a:t> </a:t>
            </a:r>
            <a:r>
              <a:rPr lang="en-AU" sz="2400" dirty="0" err="1"/>
              <a:t>faaliyetlerin</a:t>
            </a:r>
            <a:r>
              <a:rPr lang="en-AU" sz="2400" dirty="0"/>
              <a:t> </a:t>
            </a:r>
            <a:r>
              <a:rPr lang="en-AU" sz="2400" dirty="0" err="1"/>
              <a:t>verimliliğinin</a:t>
            </a:r>
            <a:r>
              <a:rPr lang="en-AU" sz="2400" dirty="0"/>
              <a:t> </a:t>
            </a:r>
            <a:r>
              <a:rPr lang="en-AU" sz="2400" dirty="0" err="1"/>
              <a:t>sağlanması</a:t>
            </a:r>
            <a:r>
              <a:rPr lang="tr-TR" dirty="0"/>
              <a:t/>
            </a:r>
            <a:br>
              <a:rPr lang="tr-TR"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3315" y="294732"/>
            <a:ext cx="3006821" cy="136800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753" y="5805840"/>
            <a:ext cx="1287458" cy="59796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9737" y="6331897"/>
            <a:ext cx="915025" cy="432000"/>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1077" y="6331897"/>
            <a:ext cx="547359" cy="46800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751" y="6313866"/>
            <a:ext cx="1135385" cy="46800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6260" y="5805840"/>
            <a:ext cx="1898748" cy="508026"/>
          </a:xfrm>
          <a:prstGeom prst="rect">
            <a:avLst/>
          </a:prstGeom>
        </p:spPr>
      </p:pic>
      <p:sp>
        <p:nvSpPr>
          <p:cNvPr id="11" name="Metin Kutusu 2"/>
          <p:cNvSpPr txBox="1">
            <a:spLocks noChangeArrowheads="1"/>
          </p:cNvSpPr>
          <p:nvPr/>
        </p:nvSpPr>
        <p:spPr bwMode="auto">
          <a:xfrm>
            <a:off x="4743314" y="1662732"/>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25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8328" y="2121535"/>
            <a:ext cx="8610600" cy="2248333"/>
          </a:xfrm>
        </p:spPr>
        <p:txBody>
          <a:bodyPr>
            <a:normAutofit fontScale="90000"/>
          </a:bodyPr>
          <a:lstStyle/>
          <a:p>
            <a:r>
              <a:rPr lang="en-AU" sz="2700" b="1" i="1" dirty="0"/>
              <a:t>Diyarbakır Organize </a:t>
            </a:r>
            <a:r>
              <a:rPr lang="en-AU" sz="2700" b="1" i="1" dirty="0" err="1"/>
              <a:t>Sanayi</a:t>
            </a:r>
            <a:r>
              <a:rPr lang="en-AU" sz="2700" b="1" i="1" dirty="0"/>
              <a:t> </a:t>
            </a:r>
            <a:r>
              <a:rPr lang="en-AU" sz="2700" b="1" i="1" dirty="0" err="1"/>
              <a:t>Bölgesi</a:t>
            </a:r>
            <a:r>
              <a:rPr lang="en-AU" sz="2700" b="1" i="1" dirty="0"/>
              <a:t> (OSB)-</a:t>
            </a:r>
            <a:r>
              <a:rPr lang="en-AU" sz="2700" b="1" i="1" dirty="0" err="1"/>
              <a:t>Katılımcı</a:t>
            </a:r>
            <a:r>
              <a:rPr lang="tr-TR" sz="2700" dirty="0"/>
              <a:t/>
            </a:r>
            <a:br>
              <a:rPr lang="tr-TR" sz="2700" dirty="0"/>
            </a:br>
            <a:r>
              <a:rPr lang="tr-TR" sz="2700" dirty="0" smtClean="0"/>
              <a:t/>
            </a:r>
            <a:br>
              <a:rPr lang="tr-TR" sz="2700" dirty="0" smtClean="0"/>
            </a:br>
            <a:r>
              <a:rPr lang="en-AU" sz="2700" b="1" i="1" dirty="0" err="1" smtClean="0"/>
              <a:t>İtalya</a:t>
            </a:r>
            <a:r>
              <a:rPr lang="en-AU" sz="2700" b="1" i="1" dirty="0" smtClean="0"/>
              <a:t> </a:t>
            </a:r>
            <a:r>
              <a:rPr lang="en-AU" sz="2700" b="1" i="1" dirty="0" err="1"/>
              <a:t>Carara</a:t>
            </a:r>
            <a:r>
              <a:rPr lang="en-AU" sz="2700" b="1" i="1" dirty="0"/>
              <a:t> </a:t>
            </a:r>
            <a:r>
              <a:rPr lang="en-AU" sz="2700" b="1" i="1" dirty="0" err="1"/>
              <a:t>bölgesi</a:t>
            </a:r>
            <a:r>
              <a:rPr lang="en-AU" sz="2700" b="1" i="1" dirty="0"/>
              <a:t> </a:t>
            </a:r>
            <a:r>
              <a:rPr lang="en-AU" sz="2700" b="1" i="1" dirty="0" err="1"/>
              <a:t>maden</a:t>
            </a:r>
            <a:r>
              <a:rPr lang="en-AU" sz="2700" b="1" i="1" dirty="0"/>
              <a:t> </a:t>
            </a:r>
            <a:r>
              <a:rPr lang="en-AU" sz="2700" b="1" i="1" dirty="0" err="1"/>
              <a:t>şirketleri</a:t>
            </a:r>
            <a:r>
              <a:rPr lang="en-AU" sz="2700" b="1" i="1" dirty="0"/>
              <a:t> </a:t>
            </a:r>
            <a:r>
              <a:rPr lang="en-AU" sz="2700" b="1" i="1" dirty="0" err="1"/>
              <a:t>ve</a:t>
            </a:r>
            <a:r>
              <a:rPr lang="en-AU" sz="2700" b="1" i="1" dirty="0"/>
              <a:t> </a:t>
            </a:r>
            <a:r>
              <a:rPr lang="en-AU" sz="2700" b="1" i="1" dirty="0" err="1" smtClean="0"/>
              <a:t>kondeferasyonu</a:t>
            </a:r>
            <a:r>
              <a:rPr lang="en-AU" sz="2700" b="1" i="1" dirty="0" smtClean="0"/>
              <a:t>-</a:t>
            </a:r>
            <a:r>
              <a:rPr lang="tr-TR" sz="2700" b="1" i="1" dirty="0"/>
              <a:t>K</a:t>
            </a:r>
            <a:r>
              <a:rPr lang="en-AU" sz="2700" b="1" i="1" dirty="0" err="1" smtClean="0"/>
              <a:t>atılımcı</a:t>
            </a:r>
            <a:r>
              <a:rPr lang="tr-TR" sz="2700" dirty="0"/>
              <a:t/>
            </a:r>
            <a:br>
              <a:rPr lang="tr-TR" sz="2700" dirty="0"/>
            </a:br>
            <a:r>
              <a:rPr lang="tr-TR" sz="2700" dirty="0" smtClean="0"/>
              <a:t>*</a:t>
            </a:r>
            <a:r>
              <a:rPr lang="en-AU" sz="2700" dirty="0" smtClean="0"/>
              <a:t>İSG </a:t>
            </a:r>
            <a:r>
              <a:rPr lang="en-AU" sz="2700" dirty="0" err="1"/>
              <a:t>gezisi</a:t>
            </a:r>
            <a:r>
              <a:rPr lang="en-AU" sz="2700" dirty="0"/>
              <a:t> </a:t>
            </a:r>
            <a:r>
              <a:rPr lang="tr-TR" sz="2700" dirty="0"/>
              <a:t/>
            </a:r>
            <a:br>
              <a:rPr lang="tr-TR" sz="2700" dirty="0"/>
            </a:br>
            <a:r>
              <a:rPr lang="tr-TR" sz="2700" dirty="0" smtClean="0"/>
              <a:t>*</a:t>
            </a:r>
            <a:r>
              <a:rPr lang="en-AU" sz="2700" dirty="0" smtClean="0"/>
              <a:t>AB </a:t>
            </a:r>
            <a:r>
              <a:rPr lang="en-AU" sz="2700" dirty="0" err="1"/>
              <a:t>uygulamaları</a:t>
            </a:r>
            <a:r>
              <a:rPr lang="en-AU" sz="2700" dirty="0"/>
              <a:t>, </a:t>
            </a:r>
            <a:r>
              <a:rPr lang="en-AU" sz="2700" dirty="0" err="1"/>
              <a:t>yaratıcı</a:t>
            </a:r>
            <a:r>
              <a:rPr lang="en-AU" sz="2700" dirty="0"/>
              <a:t> </a:t>
            </a:r>
            <a:r>
              <a:rPr lang="en-AU" sz="2700" dirty="0" err="1"/>
              <a:t>örneklemeleri</a:t>
            </a:r>
            <a:r>
              <a:rPr lang="tr-TR" dirty="0"/>
              <a:t/>
            </a:r>
            <a:br>
              <a:rPr lang="tr-TR"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4716" y="249683"/>
            <a:ext cx="3006821" cy="136800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28" y="5725373"/>
            <a:ext cx="1287458" cy="59796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2534" y="6251339"/>
            <a:ext cx="876255" cy="468000"/>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10768" y="6217381"/>
            <a:ext cx="547359" cy="46800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7952" y="6227006"/>
            <a:ext cx="1135385" cy="46800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1227" y="5616919"/>
            <a:ext cx="1898748" cy="508026"/>
          </a:xfrm>
          <a:prstGeom prst="rect">
            <a:avLst/>
          </a:prstGeom>
        </p:spPr>
      </p:pic>
      <p:sp>
        <p:nvSpPr>
          <p:cNvPr id="11" name="Metin Kutusu 2"/>
          <p:cNvSpPr txBox="1">
            <a:spLocks noChangeArrowheads="1"/>
          </p:cNvSpPr>
          <p:nvPr/>
        </p:nvSpPr>
        <p:spPr bwMode="auto">
          <a:xfrm>
            <a:off x="4654716" y="1608727"/>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883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92411" y="2183402"/>
            <a:ext cx="8911687" cy="2812110"/>
          </a:xfrm>
        </p:spPr>
        <p:txBody>
          <a:bodyPr>
            <a:normAutofit fontScale="90000"/>
          </a:bodyPr>
          <a:lstStyle/>
          <a:p>
            <a:r>
              <a:rPr lang="en-AU" sz="3100" b="1" i="1" dirty="0" err="1"/>
              <a:t>Dicle</a:t>
            </a:r>
            <a:r>
              <a:rPr lang="en-AU" sz="3100" b="1" i="1" dirty="0"/>
              <a:t> </a:t>
            </a:r>
            <a:r>
              <a:rPr lang="en-AU" sz="3100" b="1" i="1" dirty="0" err="1"/>
              <a:t>Üniversitesi</a:t>
            </a:r>
            <a:r>
              <a:rPr lang="en-AU" sz="3100" b="1" i="1" dirty="0"/>
              <a:t> </a:t>
            </a:r>
            <a:r>
              <a:rPr lang="en-AU" sz="3100" b="1" i="1" dirty="0" err="1"/>
              <a:t>Mühedislik</a:t>
            </a:r>
            <a:r>
              <a:rPr lang="en-AU" sz="3100" b="1" i="1" dirty="0"/>
              <a:t> </a:t>
            </a:r>
            <a:r>
              <a:rPr lang="en-AU" sz="3100" b="1" i="1" dirty="0" err="1"/>
              <a:t>Fakültesi-Katılımcı</a:t>
            </a:r>
            <a:r>
              <a:rPr lang="tr-TR" sz="3100" dirty="0"/>
              <a:t/>
            </a:r>
            <a:br>
              <a:rPr lang="tr-TR" sz="3100" dirty="0"/>
            </a:br>
            <a:r>
              <a:rPr lang="en-AU" sz="3100" b="1" i="1" dirty="0"/>
              <a:t>Atatürk </a:t>
            </a:r>
            <a:r>
              <a:rPr lang="en-AU" sz="3100" b="1" i="1" dirty="0" err="1"/>
              <a:t>Sağlık</a:t>
            </a:r>
            <a:r>
              <a:rPr lang="en-AU" sz="3100" b="1" i="1" dirty="0"/>
              <a:t> </a:t>
            </a:r>
            <a:r>
              <a:rPr lang="en-AU" sz="3100" b="1" i="1" dirty="0" err="1"/>
              <a:t>Hizmetleri</a:t>
            </a:r>
            <a:r>
              <a:rPr lang="en-AU" sz="3100" b="1" i="1" dirty="0"/>
              <a:t> </a:t>
            </a:r>
            <a:r>
              <a:rPr lang="en-AU" sz="3100" b="1" i="1" dirty="0" err="1"/>
              <a:t>Meslek</a:t>
            </a:r>
            <a:r>
              <a:rPr lang="en-AU" sz="3100" b="1" i="1" dirty="0"/>
              <a:t> </a:t>
            </a:r>
            <a:r>
              <a:rPr lang="en-AU" sz="3100" b="1" i="1" dirty="0" err="1"/>
              <a:t>Yüksekokulu-Katılımcı</a:t>
            </a:r>
            <a:r>
              <a:rPr lang="tr-TR" dirty="0"/>
              <a:t/>
            </a:r>
            <a:br>
              <a:rPr lang="tr-TR" dirty="0"/>
            </a:br>
            <a:r>
              <a:rPr lang="tr-TR" dirty="0" smtClean="0"/>
              <a:t>*</a:t>
            </a:r>
            <a:r>
              <a:rPr lang="en-AU" dirty="0" err="1" smtClean="0"/>
              <a:t>Analiz</a:t>
            </a:r>
            <a:r>
              <a:rPr lang="en-AU" dirty="0" smtClean="0"/>
              <a:t> </a:t>
            </a:r>
            <a:r>
              <a:rPr lang="en-AU" dirty="0" err="1"/>
              <a:t>ve</a:t>
            </a:r>
            <a:r>
              <a:rPr lang="en-AU" dirty="0"/>
              <a:t> </a:t>
            </a:r>
            <a:r>
              <a:rPr lang="en-AU" dirty="0" err="1"/>
              <a:t>eğitim</a:t>
            </a:r>
            <a:r>
              <a:rPr lang="tr-TR" dirty="0"/>
              <a:t/>
            </a:r>
            <a:br>
              <a:rPr lang="tr-TR" dirty="0"/>
            </a:br>
            <a:r>
              <a:rPr lang="tr-TR" dirty="0" smtClean="0"/>
              <a:t>*</a:t>
            </a:r>
            <a:r>
              <a:rPr lang="en-AU" dirty="0" err="1" smtClean="0"/>
              <a:t>Yazılım</a:t>
            </a:r>
            <a:r>
              <a:rPr lang="en-AU" dirty="0" smtClean="0"/>
              <a:t> </a:t>
            </a:r>
            <a:r>
              <a:rPr lang="en-AU" dirty="0" err="1"/>
              <a:t>içeriklerinin</a:t>
            </a:r>
            <a:r>
              <a:rPr lang="en-AU" dirty="0"/>
              <a:t> </a:t>
            </a:r>
            <a:r>
              <a:rPr lang="en-AU" dirty="0" err="1"/>
              <a:t>belirlenmesi</a:t>
            </a:r>
            <a:r>
              <a:rPr lang="tr-TR" dirty="0"/>
              <a:t/>
            </a:r>
            <a:br>
              <a:rPr lang="tr-TR" dirty="0"/>
            </a:br>
            <a:r>
              <a:rPr lang="tr-TR" dirty="0" smtClean="0"/>
              <a:t>*</a:t>
            </a:r>
            <a:r>
              <a:rPr lang="en-AU" dirty="0" smtClean="0"/>
              <a:t>İSG </a:t>
            </a:r>
            <a:r>
              <a:rPr lang="en-AU" dirty="0" err="1"/>
              <a:t>çalışmalarının</a:t>
            </a:r>
            <a:r>
              <a:rPr lang="en-AU" dirty="0"/>
              <a:t> </a:t>
            </a:r>
            <a:r>
              <a:rPr lang="en-AU" dirty="0" err="1"/>
              <a:t>takibi</a:t>
            </a:r>
            <a:r>
              <a:rPr lang="tr-TR" dirty="0"/>
              <a:t/>
            </a:r>
            <a:br>
              <a:rPr lang="tr-TR"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41506" y="243736"/>
            <a:ext cx="3185963" cy="1349069"/>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299" y="6346075"/>
            <a:ext cx="1051655" cy="46800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5606" y="6346074"/>
            <a:ext cx="631568" cy="463031"/>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254" y="6364075"/>
            <a:ext cx="1048052" cy="432000"/>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31" y="5586109"/>
            <a:ext cx="1287458" cy="597966"/>
          </a:xfrm>
          <a:prstGeom prst="rect">
            <a:avLst/>
          </a:prstGeom>
        </p:spPr>
      </p:pic>
      <p:pic>
        <p:nvPicPr>
          <p:cNvPr id="9" name="Resi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6121" y="5586109"/>
            <a:ext cx="1898748" cy="508026"/>
          </a:xfrm>
          <a:prstGeom prst="rect">
            <a:avLst/>
          </a:prstGeom>
        </p:spPr>
      </p:pic>
      <p:sp>
        <p:nvSpPr>
          <p:cNvPr id="10" name="Metin Kutusu 2"/>
          <p:cNvSpPr txBox="1">
            <a:spLocks noChangeArrowheads="1"/>
          </p:cNvSpPr>
          <p:nvPr/>
        </p:nvSpPr>
        <p:spPr bwMode="auto">
          <a:xfrm>
            <a:off x="4841505" y="1586582"/>
            <a:ext cx="3185963"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82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8143" y="1958785"/>
            <a:ext cx="8911687" cy="3784260"/>
          </a:xfrm>
        </p:spPr>
        <p:txBody>
          <a:bodyPr>
            <a:normAutofit fontScale="90000"/>
          </a:bodyPr>
          <a:lstStyle/>
          <a:p>
            <a:r>
              <a:rPr lang="tr-TR" b="1" u="sng" dirty="0" smtClean="0"/>
              <a:t/>
            </a:r>
            <a:br>
              <a:rPr lang="tr-TR" b="1" u="sng" dirty="0" smtClean="0"/>
            </a:br>
            <a:r>
              <a:rPr lang="en-AU" b="1" u="sng" dirty="0" smtClean="0"/>
              <a:t>HEDEF </a:t>
            </a:r>
            <a:r>
              <a:rPr lang="en-AU" b="1" u="sng" dirty="0"/>
              <a:t>GRUPLAR</a:t>
            </a:r>
            <a:r>
              <a:rPr lang="tr-TR" dirty="0"/>
              <a:t/>
            </a:r>
            <a:br>
              <a:rPr lang="tr-TR" dirty="0"/>
            </a:br>
            <a:r>
              <a:rPr lang="tr-TR" dirty="0" smtClean="0"/>
              <a:t>*</a:t>
            </a:r>
            <a:r>
              <a:rPr lang="en-AU" dirty="0" smtClean="0"/>
              <a:t>2000- </a:t>
            </a:r>
            <a:r>
              <a:rPr lang="en-AU" dirty="0" err="1"/>
              <a:t>madencilik</a:t>
            </a:r>
            <a:r>
              <a:rPr lang="en-AU" dirty="0"/>
              <a:t> </a:t>
            </a:r>
            <a:r>
              <a:rPr lang="en-AU" dirty="0" err="1"/>
              <a:t>sektöründe</a:t>
            </a:r>
            <a:r>
              <a:rPr lang="en-AU" dirty="0"/>
              <a:t> </a:t>
            </a:r>
            <a:r>
              <a:rPr lang="en-AU" dirty="0" err="1"/>
              <a:t>calışan</a:t>
            </a:r>
            <a:r>
              <a:rPr lang="en-AU" dirty="0"/>
              <a:t> </a:t>
            </a:r>
            <a:r>
              <a:rPr lang="en-AU" dirty="0" err="1"/>
              <a:t>kadın</a:t>
            </a:r>
            <a:r>
              <a:rPr lang="en-AU" dirty="0"/>
              <a:t> </a:t>
            </a:r>
            <a:r>
              <a:rPr lang="en-AU" dirty="0" err="1"/>
              <a:t>ve</a:t>
            </a:r>
            <a:r>
              <a:rPr lang="en-AU" dirty="0"/>
              <a:t> </a:t>
            </a:r>
            <a:r>
              <a:rPr lang="en-AU" dirty="0" err="1"/>
              <a:t>erkek</a:t>
            </a:r>
            <a:r>
              <a:rPr lang="en-AU" dirty="0"/>
              <a:t>,</a:t>
            </a:r>
            <a:r>
              <a:rPr lang="tr-TR" dirty="0"/>
              <a:t/>
            </a:r>
            <a:br>
              <a:rPr lang="tr-TR" dirty="0"/>
            </a:br>
            <a:r>
              <a:rPr lang="tr-TR" dirty="0" smtClean="0"/>
              <a:t>*</a:t>
            </a:r>
            <a:r>
              <a:rPr lang="en-AU" dirty="0" smtClean="0"/>
              <a:t>30- </a:t>
            </a:r>
            <a:r>
              <a:rPr lang="en-AU" dirty="0" err="1"/>
              <a:t>işveren</a:t>
            </a:r>
            <a:r>
              <a:rPr lang="tr-TR" dirty="0"/>
              <a:t/>
            </a:r>
            <a:br>
              <a:rPr lang="tr-TR" dirty="0"/>
            </a:br>
            <a:r>
              <a:rPr lang="tr-TR" dirty="0" smtClean="0"/>
              <a:t>*</a:t>
            </a:r>
            <a:r>
              <a:rPr lang="en-AU" dirty="0" smtClean="0"/>
              <a:t>500-işci </a:t>
            </a:r>
            <a:r>
              <a:rPr lang="en-AU" dirty="0" err="1"/>
              <a:t>aileleri</a:t>
            </a:r>
            <a:r>
              <a:rPr lang="tr-TR" dirty="0"/>
              <a:t/>
            </a:r>
            <a:br>
              <a:rPr lang="tr-TR" dirty="0"/>
            </a:br>
            <a:r>
              <a:rPr lang="tr-TR" dirty="0" smtClean="0"/>
              <a:t>*</a:t>
            </a:r>
            <a:r>
              <a:rPr lang="en-AU" dirty="0" smtClean="0"/>
              <a:t>STK </a:t>
            </a:r>
            <a:r>
              <a:rPr lang="en-AU" dirty="0"/>
              <a:t>(</a:t>
            </a:r>
            <a:r>
              <a:rPr lang="en-AU" dirty="0" err="1"/>
              <a:t>Sivil</a:t>
            </a:r>
            <a:r>
              <a:rPr lang="en-AU" dirty="0"/>
              <a:t> </a:t>
            </a:r>
            <a:r>
              <a:rPr lang="en-AU" dirty="0" err="1"/>
              <a:t>Toplum</a:t>
            </a:r>
            <a:r>
              <a:rPr lang="en-AU" dirty="0"/>
              <a:t> </a:t>
            </a:r>
            <a:r>
              <a:rPr lang="en-AU" dirty="0" err="1"/>
              <a:t>Kuruluşları</a:t>
            </a:r>
            <a:r>
              <a:rPr lang="en-AU" dirty="0"/>
              <a:t>)</a:t>
            </a:r>
            <a:r>
              <a:rPr lang="tr-TR" dirty="0"/>
              <a:t/>
            </a:r>
            <a:br>
              <a:rPr lang="tr-TR"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2510" y="350447"/>
            <a:ext cx="3001513" cy="136800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122" y="5797351"/>
            <a:ext cx="1898748" cy="508026"/>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006" y="5707411"/>
            <a:ext cx="1287458" cy="59796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2551" y="6215923"/>
            <a:ext cx="1011063" cy="540000"/>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171" y="6215923"/>
            <a:ext cx="673672" cy="540000"/>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5338" y="6215923"/>
            <a:ext cx="1222725" cy="540000"/>
          </a:xfrm>
          <a:prstGeom prst="rect">
            <a:avLst/>
          </a:prstGeom>
        </p:spPr>
      </p:pic>
      <p:sp>
        <p:nvSpPr>
          <p:cNvPr id="10" name="Metin Kutusu 2"/>
          <p:cNvSpPr txBox="1">
            <a:spLocks noChangeArrowheads="1"/>
          </p:cNvSpPr>
          <p:nvPr/>
        </p:nvSpPr>
        <p:spPr bwMode="auto">
          <a:xfrm>
            <a:off x="4762510" y="1627789"/>
            <a:ext cx="3006822" cy="421654"/>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Bu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proje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Avrupa</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Birliği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ve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Türkiye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Cumhuriyeti</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Tarafından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Finanse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Edilmektedir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0842" y="952240"/>
            <a:ext cx="3400927" cy="2098968"/>
          </a:xfrm>
          <a:prstGeom prst="rect">
            <a:avLst/>
          </a:prstGeom>
        </p:spPr>
      </p:pic>
    </p:spTree>
    <p:extLst>
      <p:ext uri="{BB962C8B-B14F-4D97-AF65-F5344CB8AC3E}">
        <p14:creationId xmlns:p14="http://schemas.microsoft.com/office/powerpoint/2010/main" val="3617317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TM02892315[[fn=Duman]]</Template>
  <TotalTime>458</TotalTime>
  <Words>232</Words>
  <Application>Microsoft Office PowerPoint</Application>
  <PresentationFormat>Geniş ekran</PresentationFormat>
  <Paragraphs>32</Paragraphs>
  <Slides>13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Century Gothic</vt:lpstr>
      <vt:lpstr>Times New Roman</vt:lpstr>
      <vt:lpstr>Wingdings 3</vt:lpstr>
      <vt:lpstr>Duman</vt:lpstr>
      <vt:lpstr>İş Sağlığı ve Güvenliğinin Geliştirilmesi (IOHS)  Hibe Programı  İSG Kültürünün Geliştirilmesi ile Güvenli Geleceğe</vt:lpstr>
      <vt:lpstr>   *Avrupa Birliği ve Turkiye Cumhuriyeti tarafından finanse edilen hibe programı *Program Otoritesi- T.C. Çalışma ve Sosyal Güvenlik Bakanlığı  *Sözleşme makamı- Avrupa Birliği Mali Yardımlar Dairesi Başkanlığı  *Operasyon faydalanıcısı- T.C. Çalışma ve Sosyal Güvenlik Bakanlığı İş Sağlığı ve Güvenliği Genel Müdürlüğü *İzleme komitesi- IKG Pro ( İnsan Kaynaklarının Geliştirilmesi Program Otoritesi) *Operasyon  yararlanıcısı- DİSİAD (Diyarbakır Sanayici ve İş İnsanları Derneği) *Projenin toplam tutarı 206.879,15 Euro *DİSİAD-20.687,91 Euro </vt:lpstr>
      <vt:lpstr>Projenin genel amacı ; -İlimizin en önemli sektörü olan mermer madenciliği sektöründe iş sağlığı ve güvenliği koşullarını iyileştirmek, uyumlu ve kapsayıcı yaklaşımlar geliştirmektir. -Rezervlerin yoğulaştığı ilimizde 2017 verileri- 74 işletme 4170 istihdam -29 adet mermer ocakları işletmelerin yüzde 64.4ünü oluşturmaktadır.  -İSG açısından oldukça tehlikeli olan bu sektörde üretimin büyük bir kısmı açık ocak madenciliği ile gercekleşmektedir -2012 yılında çıkarılan 6331 sayılı İş Güvenliği Kanunu.  -Mermer işleme fabrikaları ve mermer ocakları her zaman en riskli sektör olmuştur </vt:lpstr>
      <vt:lpstr>-Çalışanlar genelikler düşme, kayma, tel kopması, patlama riskleri, merdivenden düşme, nesnelerin düşmesi gibi nedenlerden dolayı yaralanma ve can kaybı riski taşımaktadır. -Mermer madenciliği sektöründe iş saglığı ve güvenliği koşullarının iyileştirilmesi, -Çalışma koşullarının iyileştirilmesi ve proaktif bir yaklasım benimsemek,  insan kaynakları gelişiminin desteklenmesi, iş yerinin yasal gertekliliğinin karşılanmasının kolaylaştırılması.  -Sendikalaşmanın önemine dikkat çekmek -Farkındalık çalışmaları yapmak -Tüm bu nedenlerden dolayı madencilik ve mermer sektörü projemizin ana hedefi olarak belirlenmiştir. </vt:lpstr>
      <vt:lpstr>DTSO- Diyarbakır Ticaret ve Sanayi Odası-Eş ortak *Hedef gurupların belirlenmesi *Faaliyetlerin etkinliğinin sağlanması *Teknik destek *Similasyon odası kurulumu için destek- DTSO Sanayi Mektebi   </vt:lpstr>
      <vt:lpstr> DIMAD-Diyarbakır Mermerciler ve Madenciler Derneği-Eş ortak *30 maden firmasıyla birlikte hedef gurupların belirlenmesi *Firmaların organize edilmesi *Tüm faaliyetlerin verimliliğinin sağlanması </vt:lpstr>
      <vt:lpstr>Diyarbakır Organize Sanayi Bölgesi (OSB)-Katılımcı  İtalya Carara bölgesi maden şirketleri ve kondeferasyonu-Katılımcı *İSG gezisi  *AB uygulamaları, yaratıcı örneklemeleri </vt:lpstr>
      <vt:lpstr>Dicle Üniversitesi Mühedislik Fakültesi-Katılımcı Atatürk Sağlık Hizmetleri Meslek Yüksekokulu-Katılımcı *Analiz ve eğitim *Yazılım içeriklerinin belirlenmesi *İSG çalışmalarının takibi </vt:lpstr>
      <vt:lpstr> HEDEF GRUPLAR *2000- madencilik sektöründe calışan kadın ve erkek, *30- işveren *500-işci aileleri *STK (Sivil Toplum Kuruluşları) </vt:lpstr>
      <vt:lpstr> FAALİYETLER *İSG firması- Risk analiz raporu- 1000 adet *10 firmada ISG kurulları oluşturulacak *Her firmadan 1 kişinin katılımıyla madencilik ISG konseyi oluşturulacak *Konsey DİSİAD ve DİMAD öncülüğünde periyodik aralıklarla toplanacak</vt:lpstr>
      <vt:lpstr>  *Simulasyon odası kurulacak *Sanal gerçeklik uygulamaları ile sektöre özel çeşitli modellerden oluşan İSG simülasyonu geliştirmek, Personelin iş güvenliği eğitimlerinin oryantasyonunu ve ileri aşamalarını almasını sağlamak için VR (sanal gerçeklik), MR (karma gerçeklik) ve AR (artırılmış gerçeklik) teknolojileri "yaşayarak ve deneyimleyerek öğrenme"  *Proje boyunca 500 işçi simülasyon odasında teste tabi tutulacak. *Proje sonrasında da yeni işe alınacaklar bu uygulamaya tabi tutulacak.  </vt:lpstr>
      <vt:lpstr>*Üç şirkette çalışanların katılımıyla tatbikatlar yapılacak *Proje sonucunda 10 yerel kurum ve 30 işletme arasında ISG işbirliği sağlanmış olacak.  *Güvenli çalişma prosedürleri 400 adet kipatçık, 2000 broşür, 1000 adet defter, masa bayrakları, 1000 adet rapor analiz kitapçığı, 1 adet dijital yayım *3 maden işletmesine OHSAS 18001 Standart Sertifikası verilecek *3 çalıştay (workshop) *Kapanış toplantısı uluslararası sempozyumla yapılacaktır. 250 kişi Yurtiçi ve yurtdışından katılımlarla gerçekleşecektir. </vt:lpstr>
      <vt:lpstr> Teşekkür ederiz.</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DİSİAD</dc:creator>
  <cp:lastModifiedBy>DİSİAD</cp:lastModifiedBy>
  <cp:revision>34</cp:revision>
  <cp:lastPrinted>2021-06-10T13:01:15Z</cp:lastPrinted>
  <dcterms:created xsi:type="dcterms:W3CDTF">2021-06-07T12:24:01Z</dcterms:created>
  <dcterms:modified xsi:type="dcterms:W3CDTF">2021-06-11T11:53:54Z</dcterms:modified>
</cp:coreProperties>
</file>